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8" r:id="rId4"/>
  </p:sldMasterIdLst>
  <p:notesMasterIdLst>
    <p:notesMasterId r:id="rId17"/>
  </p:notesMasterIdLst>
  <p:handoutMasterIdLst>
    <p:handoutMasterId r:id="rId18"/>
  </p:handoutMasterIdLst>
  <p:sldIdLst>
    <p:sldId id="257" r:id="rId5"/>
    <p:sldId id="258" r:id="rId6"/>
    <p:sldId id="277" r:id="rId7"/>
    <p:sldId id="279" r:id="rId8"/>
    <p:sldId id="259" r:id="rId9"/>
    <p:sldId id="260" r:id="rId10"/>
    <p:sldId id="263" r:id="rId11"/>
    <p:sldId id="264" r:id="rId12"/>
    <p:sldId id="271" r:id="rId13"/>
    <p:sldId id="274" r:id="rId14"/>
    <p:sldId id="280" r:id="rId15"/>
    <p:sldId id="267" r:id="rId16"/>
  </p:sldIdLst>
  <p:sldSz cx="6858000" cy="9144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ssion and Values" id="{E55704CD-95F7-489C-A64A-5A84BC57CEF3}">
          <p14:sldIdLst>
            <p14:sldId id="257"/>
            <p14:sldId id="258"/>
          </p14:sldIdLst>
        </p14:section>
        <p14:section name="Satisfaction survey" id="{A599C1F7-1230-4E9B-AA8D-E4E6D2B6B83A}">
          <p14:sldIdLst>
            <p14:sldId id="277"/>
            <p14:sldId id="279"/>
            <p14:sldId id="259"/>
            <p14:sldId id="260"/>
            <p14:sldId id="263"/>
            <p14:sldId id="264"/>
            <p14:sldId id="271"/>
            <p14:sldId id="274"/>
            <p14:sldId id="280"/>
            <p14:sldId id="267"/>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6600CC"/>
    <a:srgbClr val="57257D"/>
    <a:srgbClr val="6600FF"/>
    <a:srgbClr val="6666FF"/>
    <a:srgbClr val="339933"/>
    <a:srgbClr val="CCCC00"/>
    <a:srgbClr val="99CC00"/>
    <a:srgbClr val="C9FFC9"/>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2E70DF-8F64-4C1E-9D72-168ECEFFBC05}" v="1198" dt="2026-04-22T16:24:55.848"/>
    <p1510:client id="{F34F9AE6-99DC-AE3D-510D-2A7BB9300F69}" v="21" dt="2026-04-22T14:24:55.2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37" autoAdjust="0"/>
    <p:restoredTop sz="94688" autoAdjust="0"/>
  </p:normalViewPr>
  <p:slideViewPr>
    <p:cSldViewPr snapToGrid="0">
      <p:cViewPr varScale="1">
        <p:scale>
          <a:sx n="111" d="100"/>
          <a:sy n="111" d="100"/>
        </p:scale>
        <p:origin x="3204" y="426"/>
      </p:cViewPr>
      <p:guideLst>
        <p:guide orient="horz" pos="2880"/>
        <p:guide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uwnetid-my.sharepoint.com/personal/kaupang_uw_edu/Documents/4W%20DATA/4W%20Annual%20Report%20Data/Annual%20Report%20Data.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uwnetid-my.sharepoint.com/personal/kaupang_uw_edu/Documents/4W%20DATA/4W%20Annual%20Report%20Data/Annual%20Report%20Data.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uwnetid-my.sharepoint.com/personal/kaupang_uw_edu/Documents/4W%20DATA/4W%20Annual%20Report%20Data/Annual%20Report%20Data.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https://uwnetid-my.sharepoint.com/personal/kaupang_uw_edu/Documents/4W%20DATA/4W%20Annual%20Report%20Data/Annual%20Report%20Data.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https://uwnetid-my.sharepoint.com/personal/kaupang_uw_edu/Documents/4W%20DATA/4W%20Annual%20Report%20Data/Annual%20Report%20Data.xlsx"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file:///C:\Users\lomahoyb\AppData\Local\Microsoft\Olk\Attachments\ooa-b790e6bf-eff4-48c3-8320-bc69b6fd692b\ec90c2bc5cc143017952bf245f4d78d3f069b8bc721ceaab0f65021dddd48920\Overview%20of%20Awards%20-%20FY2025.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a:solidFill>
                  <a:schemeClr val="tx1"/>
                </a:solidFill>
              </a:rPr>
              <a:t>HMC Inpatient Rehab Admissions per Year</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'2025 Data'!$C$5</c:f>
              <c:strCache>
                <c:ptCount val="1"/>
                <c:pt idx="0">
                  <c:v># Admissions</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'2025 Data'!$B$8:$B$10</c:f>
              <c:numCache>
                <c:formatCode>General</c:formatCode>
                <c:ptCount val="3"/>
                <c:pt idx="0">
                  <c:v>2023</c:v>
                </c:pt>
                <c:pt idx="1">
                  <c:v>2024</c:v>
                </c:pt>
                <c:pt idx="2">
                  <c:v>2025</c:v>
                </c:pt>
              </c:numCache>
            </c:numRef>
          </c:cat>
          <c:val>
            <c:numRef>
              <c:f>'2025 Data'!$C$8:$C$10</c:f>
              <c:numCache>
                <c:formatCode>General</c:formatCode>
                <c:ptCount val="3"/>
                <c:pt idx="0">
                  <c:v>417</c:v>
                </c:pt>
                <c:pt idx="1">
                  <c:v>463</c:v>
                </c:pt>
                <c:pt idx="2">
                  <c:v>466</c:v>
                </c:pt>
              </c:numCache>
            </c:numRef>
          </c:val>
          <c:extLst>
            <c:ext xmlns:c16="http://schemas.microsoft.com/office/drawing/2014/chart" uri="{C3380CC4-5D6E-409C-BE32-E72D297353CC}">
              <c16:uniqueId val="{00000000-613A-4A11-80B2-AB0D7F48D25E}"/>
            </c:ext>
          </c:extLst>
        </c:ser>
        <c:dLbls>
          <c:showLegendKey val="0"/>
          <c:showVal val="0"/>
          <c:showCatName val="0"/>
          <c:showSerName val="0"/>
          <c:showPercent val="0"/>
          <c:showBubbleSize val="0"/>
        </c:dLbls>
        <c:gapWidth val="100"/>
        <c:overlap val="-24"/>
        <c:axId val="515294215"/>
        <c:axId val="515302407"/>
      </c:barChart>
      <c:catAx>
        <c:axId val="515294215"/>
        <c:scaling>
          <c:orientation val="minMax"/>
        </c:scaling>
        <c:delete val="0"/>
        <c:axPos val="b"/>
        <c:title>
          <c:tx>
            <c:rich>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sz="1200" b="1">
                    <a:solidFill>
                      <a:schemeClr val="tx1"/>
                    </a:solidFill>
                  </a:rPr>
                  <a:t>Calendar</a:t>
                </a:r>
                <a:r>
                  <a:rPr lang="en-US" sz="1200" b="1" baseline="0">
                    <a:solidFill>
                      <a:schemeClr val="tx1"/>
                    </a:solidFill>
                  </a:rPr>
                  <a:t> Year</a:t>
                </a:r>
                <a:endParaRPr lang="en-US" sz="1200" b="1">
                  <a:solidFill>
                    <a:schemeClr val="tx1"/>
                  </a:solidFill>
                </a:endParaRP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crossAx val="515302407"/>
        <c:crosses val="autoZero"/>
        <c:auto val="1"/>
        <c:lblAlgn val="ctr"/>
        <c:lblOffset val="100"/>
        <c:noMultiLvlLbl val="0"/>
      </c:catAx>
      <c:valAx>
        <c:axId val="515302407"/>
        <c:scaling>
          <c:orientation val="minMax"/>
          <c:max val="500"/>
          <c:min val="250"/>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sz="1200" b="1">
                    <a:solidFill>
                      <a:schemeClr val="tx1"/>
                    </a:solidFill>
                  </a:rPr>
                  <a:t>Number of Admissions</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5294215"/>
        <c:crosses val="autoZero"/>
        <c:crossBetween val="between"/>
        <c:majorUnit val="50"/>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a:solidFill>
                  <a:schemeClr val="tx1"/>
                </a:solidFill>
              </a:rPr>
              <a:t>Case</a:t>
            </a:r>
            <a:r>
              <a:rPr lang="en-US" baseline="0">
                <a:solidFill>
                  <a:schemeClr val="tx1"/>
                </a:solidFill>
              </a:rPr>
              <a:t> Mix by Diagnosis 2025</a:t>
            </a:r>
            <a:endParaRPr lang="en-US">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'2025 Data'!$B$24</c:f>
              <c:strCache>
                <c:ptCount val="1"/>
                <c:pt idx="0">
                  <c:v>HMC</c:v>
                </c:pt>
              </c:strCache>
            </c:strRef>
          </c:tx>
          <c:spPr>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'2025 Data'!$C$23:$E$23</c:f>
              <c:strCache>
                <c:ptCount val="3"/>
                <c:pt idx="0">
                  <c:v>Stroke</c:v>
                </c:pt>
                <c:pt idx="1">
                  <c:v>BI</c:v>
                </c:pt>
                <c:pt idx="2">
                  <c:v>SCI</c:v>
                </c:pt>
              </c:strCache>
            </c:strRef>
          </c:cat>
          <c:val>
            <c:numRef>
              <c:f>'2025 Data'!$C$24:$E$24</c:f>
              <c:numCache>
                <c:formatCode>0.0%</c:formatCode>
                <c:ptCount val="3"/>
                <c:pt idx="0">
                  <c:v>0.3</c:v>
                </c:pt>
                <c:pt idx="1">
                  <c:v>0.17</c:v>
                </c:pt>
                <c:pt idx="2">
                  <c:v>0.32400000000000001</c:v>
                </c:pt>
              </c:numCache>
            </c:numRef>
          </c:val>
          <c:extLst>
            <c:ext xmlns:c16="http://schemas.microsoft.com/office/drawing/2014/chart" uri="{C3380CC4-5D6E-409C-BE32-E72D297353CC}">
              <c16:uniqueId val="{00000000-9AC8-4086-AAC7-DDF081949E32}"/>
            </c:ext>
          </c:extLst>
        </c:ser>
        <c:ser>
          <c:idx val="1"/>
          <c:order val="1"/>
          <c:tx>
            <c:strRef>
              <c:f>'2025 Data'!$B$25</c:f>
              <c:strCache>
                <c:ptCount val="1"/>
                <c:pt idx="0">
                  <c:v>Region</c:v>
                </c:pt>
              </c:strCache>
            </c:strRef>
          </c:tx>
          <c:spPr>
            <a:solidFill>
              <a:srgbClr val="0070C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'2025 Data'!$C$23:$E$23</c:f>
              <c:strCache>
                <c:ptCount val="3"/>
                <c:pt idx="0">
                  <c:v>Stroke</c:v>
                </c:pt>
                <c:pt idx="1">
                  <c:v>BI</c:v>
                </c:pt>
                <c:pt idx="2">
                  <c:v>SCI</c:v>
                </c:pt>
              </c:strCache>
            </c:strRef>
          </c:cat>
          <c:val>
            <c:numRef>
              <c:f>'2025 Data'!$C$25:$E$25</c:f>
              <c:numCache>
                <c:formatCode>0.0%</c:formatCode>
                <c:ptCount val="3"/>
                <c:pt idx="0">
                  <c:v>0.4</c:v>
                </c:pt>
                <c:pt idx="1">
                  <c:v>0.11799999999999999</c:v>
                </c:pt>
                <c:pt idx="2">
                  <c:v>9.1999999999999998E-2</c:v>
                </c:pt>
              </c:numCache>
            </c:numRef>
          </c:val>
          <c:extLst>
            <c:ext xmlns:c16="http://schemas.microsoft.com/office/drawing/2014/chart" uri="{C3380CC4-5D6E-409C-BE32-E72D297353CC}">
              <c16:uniqueId val="{00000001-9AC8-4086-AAC7-DDF081949E32}"/>
            </c:ext>
          </c:extLst>
        </c:ser>
        <c:ser>
          <c:idx val="2"/>
          <c:order val="2"/>
          <c:tx>
            <c:strRef>
              <c:f>'2025 Data'!$B$26</c:f>
              <c:strCache>
                <c:ptCount val="1"/>
                <c:pt idx="0">
                  <c:v>Nation</c:v>
                </c:pt>
              </c:strCache>
            </c:strRef>
          </c:tx>
          <c:spPr>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'2025 Data'!$C$23:$E$23</c:f>
              <c:strCache>
                <c:ptCount val="3"/>
                <c:pt idx="0">
                  <c:v>Stroke</c:v>
                </c:pt>
                <c:pt idx="1">
                  <c:v>BI</c:v>
                </c:pt>
                <c:pt idx="2">
                  <c:v>SCI</c:v>
                </c:pt>
              </c:strCache>
            </c:strRef>
          </c:cat>
          <c:val>
            <c:numRef>
              <c:f>'2025 Data'!$C$26:$E$26</c:f>
              <c:numCache>
                <c:formatCode>0.0%</c:formatCode>
                <c:ptCount val="3"/>
                <c:pt idx="0">
                  <c:v>0.218</c:v>
                </c:pt>
                <c:pt idx="1">
                  <c:v>0.123</c:v>
                </c:pt>
                <c:pt idx="2">
                  <c:v>5.7000000000000002E-2</c:v>
                </c:pt>
              </c:numCache>
            </c:numRef>
          </c:val>
          <c:extLst>
            <c:ext xmlns:c16="http://schemas.microsoft.com/office/drawing/2014/chart" uri="{C3380CC4-5D6E-409C-BE32-E72D297353CC}">
              <c16:uniqueId val="{00000002-9AC8-4086-AAC7-DDF081949E32}"/>
            </c:ext>
          </c:extLst>
        </c:ser>
        <c:dLbls>
          <c:showLegendKey val="0"/>
          <c:showVal val="0"/>
          <c:showCatName val="0"/>
          <c:showSerName val="0"/>
          <c:showPercent val="0"/>
          <c:showBubbleSize val="0"/>
        </c:dLbls>
        <c:gapWidth val="100"/>
        <c:overlap val="-24"/>
        <c:axId val="296249351"/>
        <c:axId val="485182983"/>
      </c:barChart>
      <c:catAx>
        <c:axId val="296249351"/>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n-US"/>
          </a:p>
        </c:txPr>
        <c:crossAx val="485182983"/>
        <c:crosses val="autoZero"/>
        <c:auto val="1"/>
        <c:lblAlgn val="ctr"/>
        <c:lblOffset val="100"/>
        <c:noMultiLvlLbl val="0"/>
      </c:catAx>
      <c:valAx>
        <c:axId val="485182983"/>
        <c:scaling>
          <c:orientation val="minMax"/>
        </c:scaling>
        <c:delete val="1"/>
        <c:axPos val="l"/>
        <c:numFmt formatCode="0.0%" sourceLinked="1"/>
        <c:majorTickMark val="none"/>
        <c:minorTickMark val="none"/>
        <c:tickLblPos val="nextTo"/>
        <c:crossAx val="296249351"/>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US" sz="1800" b="1">
                <a:solidFill>
                  <a:schemeClr val="tx1"/>
                </a:solidFill>
              </a:rPr>
              <a:t>Functional Self</a:t>
            </a:r>
            <a:r>
              <a:rPr lang="en-US" sz="1800" b="1" baseline="0">
                <a:solidFill>
                  <a:schemeClr val="tx1"/>
                </a:solidFill>
              </a:rPr>
              <a:t>-Care and Mobility Gains 2025</a:t>
            </a:r>
            <a:endParaRPr lang="en-US" sz="1800" b="1">
              <a:solidFill>
                <a:schemeClr val="tx1"/>
              </a:solidFill>
            </a:endParaRPr>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'2025 Data'!$B$43</c:f>
              <c:strCache>
                <c:ptCount val="1"/>
                <c:pt idx="0">
                  <c:v>Admit</c:v>
                </c:pt>
              </c:strCache>
            </c:strRef>
          </c:tx>
          <c:spPr>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'2025 Data'!$C$42:$E$42</c:f>
              <c:strCache>
                <c:ptCount val="3"/>
                <c:pt idx="0">
                  <c:v>Self Care</c:v>
                </c:pt>
                <c:pt idx="1">
                  <c:v>Mobility</c:v>
                </c:pt>
                <c:pt idx="2">
                  <c:v>TOTAL</c:v>
                </c:pt>
              </c:strCache>
            </c:strRef>
          </c:cat>
          <c:val>
            <c:numRef>
              <c:f>'2025 Data'!$C$43:$E$43</c:f>
              <c:numCache>
                <c:formatCode>0.0</c:formatCode>
                <c:ptCount val="3"/>
                <c:pt idx="0" formatCode="General">
                  <c:v>21.1</c:v>
                </c:pt>
                <c:pt idx="1">
                  <c:v>36.1</c:v>
                </c:pt>
                <c:pt idx="2" formatCode="General">
                  <c:v>57.2</c:v>
                </c:pt>
              </c:numCache>
            </c:numRef>
          </c:val>
          <c:extLst>
            <c:ext xmlns:c16="http://schemas.microsoft.com/office/drawing/2014/chart" uri="{C3380CC4-5D6E-409C-BE32-E72D297353CC}">
              <c16:uniqueId val="{00000000-125E-4D94-BAEA-DB4DA2FFF73C}"/>
            </c:ext>
          </c:extLst>
        </c:ser>
        <c:ser>
          <c:idx val="1"/>
          <c:order val="1"/>
          <c:tx>
            <c:strRef>
              <c:f>'2025 Data'!$B$44</c:f>
              <c:strCache>
                <c:ptCount val="1"/>
                <c:pt idx="0">
                  <c:v>Discharge</c:v>
                </c:pt>
              </c:strCache>
            </c:strRef>
          </c:tx>
          <c:spPr>
            <a:solidFill>
              <a:srgbClr val="0070C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'2025 Data'!$C$42:$E$42</c:f>
              <c:strCache>
                <c:ptCount val="3"/>
                <c:pt idx="0">
                  <c:v>Self Care</c:v>
                </c:pt>
                <c:pt idx="1">
                  <c:v>Mobility</c:v>
                </c:pt>
                <c:pt idx="2">
                  <c:v>TOTAL</c:v>
                </c:pt>
              </c:strCache>
            </c:strRef>
          </c:cat>
          <c:val>
            <c:numRef>
              <c:f>'2025 Data'!$C$44:$E$44</c:f>
              <c:numCache>
                <c:formatCode>General</c:formatCode>
                <c:ptCount val="3"/>
                <c:pt idx="0">
                  <c:v>31.5</c:v>
                </c:pt>
                <c:pt idx="1">
                  <c:v>62.5</c:v>
                </c:pt>
                <c:pt idx="2">
                  <c:v>94</c:v>
                </c:pt>
              </c:numCache>
            </c:numRef>
          </c:val>
          <c:extLst>
            <c:ext xmlns:c16="http://schemas.microsoft.com/office/drawing/2014/chart" uri="{C3380CC4-5D6E-409C-BE32-E72D297353CC}">
              <c16:uniqueId val="{00000001-125E-4D94-BAEA-DB4DA2FFF73C}"/>
            </c:ext>
          </c:extLst>
        </c:ser>
        <c:dLbls>
          <c:showLegendKey val="0"/>
          <c:showVal val="0"/>
          <c:showCatName val="0"/>
          <c:showSerName val="0"/>
          <c:showPercent val="0"/>
          <c:showBubbleSize val="0"/>
        </c:dLbls>
        <c:gapWidth val="100"/>
        <c:overlap val="-24"/>
        <c:axId val="853267463"/>
        <c:axId val="853269511"/>
      </c:barChart>
      <c:catAx>
        <c:axId val="853267463"/>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n-US"/>
          </a:p>
        </c:txPr>
        <c:crossAx val="853269511"/>
        <c:crosses val="autoZero"/>
        <c:auto val="1"/>
        <c:lblAlgn val="ctr"/>
        <c:lblOffset val="100"/>
        <c:noMultiLvlLbl val="0"/>
      </c:catAx>
      <c:valAx>
        <c:axId val="853269511"/>
        <c:scaling>
          <c:orientation val="minMax"/>
        </c:scaling>
        <c:delete val="1"/>
        <c:axPos val="l"/>
        <c:numFmt formatCode="General" sourceLinked="1"/>
        <c:majorTickMark val="none"/>
        <c:minorTickMark val="none"/>
        <c:tickLblPos val="nextTo"/>
        <c:crossAx val="8532674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a:solidFill>
                  <a:schemeClr val="tx1"/>
                </a:solidFill>
              </a:rPr>
              <a:t>Primary Payor Mix 2025</a:t>
            </a:r>
          </a:p>
        </c:rich>
      </c:tx>
      <c:layout>
        <c:manualLayout>
          <c:xMode val="edge"/>
          <c:yMode val="edge"/>
          <c:x val="0.32930448429891751"/>
          <c:y val="3.7795269605623114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autoTitleDeleted val="0"/>
    <c:plotArea>
      <c:layout>
        <c:manualLayout>
          <c:layoutTarget val="inner"/>
          <c:xMode val="edge"/>
          <c:yMode val="edge"/>
          <c:x val="0.10898381452318461"/>
          <c:y val="0.17171296296296298"/>
          <c:w val="0.86601618547681536"/>
          <c:h val="0.61498432487605714"/>
        </c:manualLayout>
      </c:layout>
      <c:barChart>
        <c:barDir val="col"/>
        <c:grouping val="clustered"/>
        <c:varyColors val="0"/>
        <c:ser>
          <c:idx val="0"/>
          <c:order val="0"/>
          <c:tx>
            <c:strRef>
              <c:f>'2025 Data'!$C$76</c:f>
              <c:strCache>
                <c:ptCount val="1"/>
                <c:pt idx="0">
                  <c:v>HMC</c:v>
                </c:pt>
              </c:strCache>
            </c:strRef>
          </c:tx>
          <c:spPr>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'2025 Data'!$B$77:$B$79</c:f>
              <c:strCache>
                <c:ptCount val="3"/>
                <c:pt idx="0">
                  <c:v>Medicare</c:v>
                </c:pt>
                <c:pt idx="1">
                  <c:v>Medicaid</c:v>
                </c:pt>
                <c:pt idx="2">
                  <c:v>Commercial</c:v>
                </c:pt>
              </c:strCache>
            </c:strRef>
          </c:cat>
          <c:val>
            <c:numRef>
              <c:f>'2025 Data'!$C$77:$C$79</c:f>
              <c:numCache>
                <c:formatCode>0.0%</c:formatCode>
                <c:ptCount val="3"/>
                <c:pt idx="0">
                  <c:v>0.35399999999999998</c:v>
                </c:pt>
                <c:pt idx="1">
                  <c:v>0.35399999999999998</c:v>
                </c:pt>
                <c:pt idx="2">
                  <c:v>0.26800000000000002</c:v>
                </c:pt>
              </c:numCache>
            </c:numRef>
          </c:val>
          <c:extLst>
            <c:ext xmlns:c16="http://schemas.microsoft.com/office/drawing/2014/chart" uri="{C3380CC4-5D6E-409C-BE32-E72D297353CC}">
              <c16:uniqueId val="{00000000-FD0E-4AE3-A681-3B491DAD37D1}"/>
            </c:ext>
          </c:extLst>
        </c:ser>
        <c:ser>
          <c:idx val="1"/>
          <c:order val="1"/>
          <c:tx>
            <c:strRef>
              <c:f>'2025 Data'!$D$76</c:f>
              <c:strCache>
                <c:ptCount val="1"/>
                <c:pt idx="0">
                  <c:v>Region</c:v>
                </c:pt>
              </c:strCache>
            </c:strRef>
          </c:tx>
          <c:spPr>
            <a:solidFill>
              <a:srgbClr val="0070C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'2025 Data'!$B$77:$B$79</c:f>
              <c:strCache>
                <c:ptCount val="3"/>
                <c:pt idx="0">
                  <c:v>Medicare</c:v>
                </c:pt>
                <c:pt idx="1">
                  <c:v>Medicaid</c:v>
                </c:pt>
                <c:pt idx="2">
                  <c:v>Commercial</c:v>
                </c:pt>
              </c:strCache>
            </c:strRef>
          </c:cat>
          <c:val>
            <c:numRef>
              <c:f>'2025 Data'!$D$77:$D$79</c:f>
              <c:numCache>
                <c:formatCode>0.0%</c:formatCode>
                <c:ptCount val="3"/>
                <c:pt idx="0">
                  <c:v>0.46800000000000003</c:v>
                </c:pt>
                <c:pt idx="1">
                  <c:v>0.189</c:v>
                </c:pt>
                <c:pt idx="2">
                  <c:v>0.19700000000000001</c:v>
                </c:pt>
              </c:numCache>
            </c:numRef>
          </c:val>
          <c:extLst>
            <c:ext xmlns:c16="http://schemas.microsoft.com/office/drawing/2014/chart" uri="{C3380CC4-5D6E-409C-BE32-E72D297353CC}">
              <c16:uniqueId val="{00000001-FD0E-4AE3-A681-3B491DAD37D1}"/>
            </c:ext>
          </c:extLst>
        </c:ser>
        <c:ser>
          <c:idx val="2"/>
          <c:order val="2"/>
          <c:tx>
            <c:strRef>
              <c:f>'2025 Data'!$E$76</c:f>
              <c:strCache>
                <c:ptCount val="1"/>
                <c:pt idx="0">
                  <c:v>Nation</c:v>
                </c:pt>
              </c:strCache>
            </c:strRef>
          </c:tx>
          <c:spPr>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'2025 Data'!$B$77:$B$79</c:f>
              <c:strCache>
                <c:ptCount val="3"/>
                <c:pt idx="0">
                  <c:v>Medicare</c:v>
                </c:pt>
                <c:pt idx="1">
                  <c:v>Medicaid</c:v>
                </c:pt>
                <c:pt idx="2">
                  <c:v>Commercial</c:v>
                </c:pt>
              </c:strCache>
            </c:strRef>
          </c:cat>
          <c:val>
            <c:numRef>
              <c:f>'2025 Data'!$E$77:$E$79</c:f>
              <c:numCache>
                <c:formatCode>0.0%</c:formatCode>
                <c:ptCount val="3"/>
                <c:pt idx="0">
                  <c:v>0.55700000000000005</c:v>
                </c:pt>
                <c:pt idx="1">
                  <c:v>0.111</c:v>
                </c:pt>
                <c:pt idx="2">
                  <c:v>0.20399999999999999</c:v>
                </c:pt>
              </c:numCache>
            </c:numRef>
          </c:val>
          <c:extLst>
            <c:ext xmlns:c16="http://schemas.microsoft.com/office/drawing/2014/chart" uri="{C3380CC4-5D6E-409C-BE32-E72D297353CC}">
              <c16:uniqueId val="{00000002-FD0E-4AE3-A681-3B491DAD37D1}"/>
            </c:ext>
          </c:extLst>
        </c:ser>
        <c:dLbls>
          <c:dLblPos val="outEnd"/>
          <c:showLegendKey val="0"/>
          <c:showVal val="1"/>
          <c:showCatName val="0"/>
          <c:showSerName val="0"/>
          <c:showPercent val="0"/>
          <c:showBubbleSize val="0"/>
        </c:dLbls>
        <c:gapWidth val="100"/>
        <c:overlap val="-24"/>
        <c:axId val="1755933583"/>
        <c:axId val="1755935023"/>
      </c:barChart>
      <c:catAx>
        <c:axId val="1755933583"/>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1755935023"/>
        <c:crosses val="autoZero"/>
        <c:auto val="1"/>
        <c:lblAlgn val="ctr"/>
        <c:lblOffset val="100"/>
        <c:noMultiLvlLbl val="0"/>
      </c:catAx>
      <c:valAx>
        <c:axId val="1755935023"/>
        <c:scaling>
          <c:orientation val="minMax"/>
        </c:scaling>
        <c:delete val="1"/>
        <c:axPos val="l"/>
        <c:majorGridlines>
          <c:spPr>
            <a:ln w="9525" cap="flat" cmpd="sng" algn="ctr">
              <a:noFill/>
              <a:round/>
            </a:ln>
            <a:effectLst/>
          </c:spPr>
        </c:majorGridlines>
        <c:numFmt formatCode="0.0%" sourceLinked="1"/>
        <c:majorTickMark val="none"/>
        <c:minorTickMark val="none"/>
        <c:tickLblPos val="nextTo"/>
        <c:crossAx val="17559335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a:solidFill>
                  <a:schemeClr val="tx1"/>
                </a:solidFill>
              </a:rPr>
              <a:t>Discharge</a:t>
            </a:r>
            <a:r>
              <a:rPr lang="en-US" baseline="0">
                <a:solidFill>
                  <a:schemeClr val="tx1"/>
                </a:solidFill>
              </a:rPr>
              <a:t> Location 2025</a:t>
            </a:r>
            <a:endParaRPr lang="en-US">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autoTitleDeleted val="0"/>
    <c:plotArea>
      <c:layout>
        <c:manualLayout>
          <c:layoutTarget val="inner"/>
          <c:xMode val="edge"/>
          <c:yMode val="edge"/>
          <c:x val="7.7262634325835897E-2"/>
          <c:y val="0.11304082411740871"/>
          <c:w val="0.84547466740551447"/>
          <c:h val="0.6957000300828422"/>
        </c:manualLayout>
      </c:layout>
      <c:barChart>
        <c:barDir val="col"/>
        <c:grouping val="clustered"/>
        <c:varyColors val="0"/>
        <c:ser>
          <c:idx val="0"/>
          <c:order val="0"/>
          <c:tx>
            <c:strRef>
              <c:f>'2025 Data'!$E$96</c:f>
              <c:strCache>
                <c:ptCount val="1"/>
                <c:pt idx="0">
                  <c:v>HMC</c:v>
                </c:pt>
              </c:strCache>
            </c:strRef>
          </c:tx>
          <c:spPr>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'2025 Data'!$B$97:$D$99</c:f>
              <c:strCache>
                <c:ptCount val="3"/>
                <c:pt idx="0">
                  <c:v>Community/Home</c:v>
                </c:pt>
                <c:pt idx="1">
                  <c:v>Long term care facility</c:v>
                </c:pt>
                <c:pt idx="2">
                  <c:v>Short-term General Hospital</c:v>
                </c:pt>
              </c:strCache>
            </c:strRef>
          </c:cat>
          <c:val>
            <c:numRef>
              <c:f>'2025 Data'!$E$97:$E$99</c:f>
              <c:numCache>
                <c:formatCode>0.0%</c:formatCode>
                <c:ptCount val="3"/>
                <c:pt idx="0">
                  <c:v>0.61599999999999999</c:v>
                </c:pt>
                <c:pt idx="1">
                  <c:v>0.23400000000000001</c:v>
                </c:pt>
                <c:pt idx="2">
                  <c:v>0.13100000000000001</c:v>
                </c:pt>
              </c:numCache>
            </c:numRef>
          </c:val>
          <c:extLst>
            <c:ext xmlns:c16="http://schemas.microsoft.com/office/drawing/2014/chart" uri="{C3380CC4-5D6E-409C-BE32-E72D297353CC}">
              <c16:uniqueId val="{00000000-D173-409B-B5B5-BB1AE52F7DDA}"/>
            </c:ext>
          </c:extLst>
        </c:ser>
        <c:ser>
          <c:idx val="1"/>
          <c:order val="1"/>
          <c:tx>
            <c:strRef>
              <c:f>'2025 Data'!$F$96</c:f>
              <c:strCache>
                <c:ptCount val="1"/>
                <c:pt idx="0">
                  <c:v>Region</c:v>
                </c:pt>
              </c:strCache>
            </c:strRef>
          </c:tx>
          <c:spPr>
            <a:solidFill>
              <a:srgbClr val="0070C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'2025 Data'!$B$97:$D$99</c:f>
              <c:strCache>
                <c:ptCount val="3"/>
                <c:pt idx="0">
                  <c:v>Community/Home</c:v>
                </c:pt>
                <c:pt idx="1">
                  <c:v>Long term care facility</c:v>
                </c:pt>
                <c:pt idx="2">
                  <c:v>Short-term General Hospital</c:v>
                </c:pt>
              </c:strCache>
            </c:strRef>
          </c:cat>
          <c:val>
            <c:numRef>
              <c:f>'2025 Data'!$F$97:$F$99</c:f>
              <c:numCache>
                <c:formatCode>0.0%</c:formatCode>
                <c:ptCount val="3"/>
                <c:pt idx="0">
                  <c:v>0.80200000000000005</c:v>
                </c:pt>
                <c:pt idx="1">
                  <c:v>0.10100000000000001</c:v>
                </c:pt>
                <c:pt idx="2">
                  <c:v>8.8999999999999996E-2</c:v>
                </c:pt>
              </c:numCache>
            </c:numRef>
          </c:val>
          <c:extLst>
            <c:ext xmlns:c16="http://schemas.microsoft.com/office/drawing/2014/chart" uri="{C3380CC4-5D6E-409C-BE32-E72D297353CC}">
              <c16:uniqueId val="{00000001-D173-409B-B5B5-BB1AE52F7DDA}"/>
            </c:ext>
          </c:extLst>
        </c:ser>
        <c:ser>
          <c:idx val="2"/>
          <c:order val="2"/>
          <c:tx>
            <c:strRef>
              <c:f>'2025 Data'!$G$96</c:f>
              <c:strCache>
                <c:ptCount val="1"/>
                <c:pt idx="0">
                  <c:v>Nation</c:v>
                </c:pt>
              </c:strCache>
            </c:strRef>
          </c:tx>
          <c:spPr>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'2025 Data'!$B$97:$D$99</c:f>
              <c:strCache>
                <c:ptCount val="3"/>
                <c:pt idx="0">
                  <c:v>Community/Home</c:v>
                </c:pt>
                <c:pt idx="1">
                  <c:v>Long term care facility</c:v>
                </c:pt>
                <c:pt idx="2">
                  <c:v>Short-term General Hospital</c:v>
                </c:pt>
              </c:strCache>
            </c:strRef>
          </c:cat>
          <c:val>
            <c:numRef>
              <c:f>'2025 Data'!$G$97:$G$99</c:f>
              <c:numCache>
                <c:formatCode>0.0%</c:formatCode>
                <c:ptCount val="3"/>
                <c:pt idx="0">
                  <c:v>0.80800000000000005</c:v>
                </c:pt>
                <c:pt idx="1">
                  <c:v>9.2999999999999999E-2</c:v>
                </c:pt>
                <c:pt idx="2">
                  <c:v>9.1999999999999998E-2</c:v>
                </c:pt>
              </c:numCache>
            </c:numRef>
          </c:val>
          <c:extLst>
            <c:ext xmlns:c16="http://schemas.microsoft.com/office/drawing/2014/chart" uri="{C3380CC4-5D6E-409C-BE32-E72D297353CC}">
              <c16:uniqueId val="{00000002-D173-409B-B5B5-BB1AE52F7DDA}"/>
            </c:ext>
          </c:extLst>
        </c:ser>
        <c:dLbls>
          <c:dLblPos val="outEnd"/>
          <c:showLegendKey val="0"/>
          <c:showVal val="1"/>
          <c:showCatName val="0"/>
          <c:showSerName val="0"/>
          <c:showPercent val="0"/>
          <c:showBubbleSize val="0"/>
        </c:dLbls>
        <c:gapWidth val="150"/>
        <c:overlap val="-50"/>
        <c:axId val="6667520"/>
        <c:axId val="53765856"/>
      </c:barChart>
      <c:catAx>
        <c:axId val="666752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0" spcFirstLastPara="1" vertOverflow="ellipsis" wrap="square" anchor="ctr" anchorCtr="1"/>
          <a:lstStyle/>
          <a:p>
            <a:pPr>
              <a:defRPr sz="1100" b="1" i="0" u="none" strike="noStrike" kern="1200" baseline="0">
                <a:solidFill>
                  <a:sysClr val="windowText" lastClr="000000"/>
                </a:solidFill>
                <a:latin typeface="+mn-lt"/>
                <a:ea typeface="+mn-ea"/>
                <a:cs typeface="+mn-cs"/>
              </a:defRPr>
            </a:pPr>
            <a:endParaRPr lang="en-US"/>
          </a:p>
        </c:txPr>
        <c:crossAx val="53765856"/>
        <c:crosses val="autoZero"/>
        <c:auto val="1"/>
        <c:lblAlgn val="ctr"/>
        <c:lblOffset val="100"/>
        <c:noMultiLvlLbl val="0"/>
      </c:catAx>
      <c:valAx>
        <c:axId val="53765856"/>
        <c:scaling>
          <c:orientation val="minMax"/>
        </c:scaling>
        <c:delete val="1"/>
        <c:axPos val="l"/>
        <c:numFmt formatCode="0.0%" sourceLinked="1"/>
        <c:majorTickMark val="none"/>
        <c:minorTickMark val="none"/>
        <c:tickLblPos val="nextTo"/>
        <c:crossAx val="66675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[Overview of Awards - FY2025.xlsx]DIV $!PivotTable1</c:name>
    <c:fmtId val="6"/>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FY25 Award Amount by Division</a:t>
            </a:r>
          </a:p>
          <a:p>
            <a:pPr>
              <a:defRPr/>
            </a:pPr>
            <a:r>
              <a:rPr lang="en-US"/>
              <a:t>$17,022,613</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solidFill>
          <a:ln>
            <a:noFill/>
          </a:ln>
          <a:effectLst>
            <a:outerShdw blurRad="254000" sx="102000" sy="102000" algn="ctr" rotWithShape="0">
              <a:prstClr val="black">
                <a:alpha val="20000"/>
              </a:prstClr>
            </a:outerShdw>
          </a:effectLst>
          <a:sp3d/>
        </c:spPr>
        <c:marker>
          <c:symbol val="circle"/>
          <c:size val="6"/>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
      </c:pivotFmt>
      <c:pivotFmt>
        <c:idx val="1"/>
        <c:spPr>
          <a:solidFill>
            <a:schemeClr val="accent1"/>
          </a:solidFill>
          <a:ln>
            <a:noFill/>
          </a:ln>
          <a:effectLst>
            <a:outerShdw blurRad="254000" sx="102000" sy="102000" algn="ctr" rotWithShape="0">
              <a:prstClr val="black">
                <a:alpha val="20000"/>
              </a:prstClr>
            </a:outerShdw>
          </a:effectLst>
          <a:sp3d/>
        </c:spPr>
      </c:pivotFmt>
      <c:pivotFmt>
        <c:idx val="2"/>
        <c:spPr>
          <a:solidFill>
            <a:schemeClr val="accent2"/>
          </a:solidFill>
          <a:ln>
            <a:noFill/>
          </a:ln>
          <a:effectLst>
            <a:outerShdw blurRad="254000" sx="102000" sy="102000" algn="ctr" rotWithShape="0">
              <a:prstClr val="black">
                <a:alpha val="20000"/>
              </a:prstClr>
            </a:outerShdw>
          </a:effectLst>
          <a:sp3d/>
        </c:spPr>
      </c:pivotFmt>
      <c:pivotFmt>
        <c:idx val="3"/>
        <c:spPr>
          <a:solidFill>
            <a:schemeClr val="accent3"/>
          </a:solidFill>
          <a:ln>
            <a:noFill/>
          </a:ln>
          <a:effectLst>
            <a:outerShdw blurRad="254000" sx="102000" sy="102000" algn="ctr" rotWithShape="0">
              <a:prstClr val="black">
                <a:alpha val="20000"/>
              </a:prstClr>
            </a:outerShdw>
          </a:effectLst>
          <a:sp3d/>
        </c:spPr>
      </c:pivotFmt>
      <c:pivotFmt>
        <c:idx val="4"/>
        <c:spPr>
          <a:solidFill>
            <a:schemeClr val="accent4"/>
          </a:solidFill>
          <a:ln>
            <a:noFill/>
          </a:ln>
          <a:effectLst>
            <a:outerShdw blurRad="254000" sx="102000" sy="102000" algn="ctr" rotWithShape="0">
              <a:prstClr val="black">
                <a:alpha val="20000"/>
              </a:prstClr>
            </a:outerShdw>
          </a:effectLst>
          <a:sp3d/>
        </c:spPr>
      </c:pivotFmt>
      <c:pivotFmt>
        <c:idx val="5"/>
        <c:spPr>
          <a:solidFill>
            <a:schemeClr val="accent5"/>
          </a:solidFill>
          <a:ln>
            <a:noFill/>
          </a:ln>
          <a:effectLst>
            <a:outerShdw blurRad="254000" sx="102000" sy="102000" algn="ctr" rotWithShape="0">
              <a:prstClr val="black">
                <a:alpha val="20000"/>
              </a:prstClr>
            </a:outerShdw>
          </a:effectLst>
          <a:sp3d/>
        </c:spPr>
      </c:pivotFmt>
      <c:pivotFmt>
        <c:idx val="6"/>
        <c:spPr>
          <a:solidFill>
            <a:schemeClr val="accent6"/>
          </a:solidFill>
          <a:ln>
            <a:noFill/>
          </a:ln>
          <a:effectLst>
            <a:outerShdw blurRad="254000" sx="102000" sy="102000" algn="ctr" rotWithShape="0">
              <a:prstClr val="black">
                <a:alpha val="20000"/>
              </a:prstClr>
            </a:outerShdw>
          </a:effectLst>
          <a:sp3d/>
        </c:spPr>
      </c:pivotFmt>
      <c:pivotFmt>
        <c:idx val="7"/>
        <c:spPr>
          <a:solidFill>
            <a:schemeClr val="accent1">
              <a:lumMod val="60000"/>
            </a:schemeClr>
          </a:solidFill>
          <a:ln>
            <a:noFill/>
          </a:ln>
          <a:effectLst>
            <a:outerShdw blurRad="254000" sx="102000" sy="102000" algn="ctr" rotWithShape="0">
              <a:prstClr val="black">
                <a:alpha val="20000"/>
              </a:prstClr>
            </a:outerShdw>
          </a:effectLst>
          <a:sp3d/>
        </c:spPr>
      </c:pivotFmt>
      <c:pivotFmt>
        <c:idx val="8"/>
        <c:spPr>
          <a:solidFill>
            <a:schemeClr val="accent2">
              <a:lumMod val="60000"/>
            </a:schemeClr>
          </a:solidFill>
          <a:ln>
            <a:noFill/>
          </a:ln>
          <a:effectLst>
            <a:outerShdw blurRad="254000" sx="102000" sy="102000" algn="ctr" rotWithShape="0">
              <a:prstClr val="black">
                <a:alpha val="20000"/>
              </a:prstClr>
            </a:outerShdw>
          </a:effectLst>
          <a:sp3d/>
        </c:spPr>
      </c:pivotFmt>
      <c:pivotFmt>
        <c:idx val="9"/>
        <c:spPr>
          <a:solidFill>
            <a:schemeClr val="accent3">
              <a:lumMod val="60000"/>
            </a:schemeClr>
          </a:solidFill>
          <a:ln>
            <a:noFill/>
          </a:ln>
          <a:effectLst>
            <a:outerShdw blurRad="254000" sx="102000" sy="102000" algn="ctr" rotWithShape="0">
              <a:prstClr val="black">
                <a:alpha val="20000"/>
              </a:prstClr>
            </a:outerShdw>
          </a:effectLst>
          <a:sp3d/>
        </c:spPr>
      </c:pivotFmt>
      <c:pivotFmt>
        <c:idx val="10"/>
      </c:pivotFmt>
      <c:pivotFmt>
        <c:idx val="11"/>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
      </c:pivotFmt>
      <c:pivotFmt>
        <c:idx val="12"/>
        <c:spPr>
          <a:solidFill>
            <a:schemeClr val="accent1"/>
          </a:solidFill>
          <a:ln>
            <a:noFill/>
          </a:ln>
          <a:effectLst>
            <a:outerShdw blurRad="254000" sx="102000" sy="102000" algn="ctr" rotWithShape="0">
              <a:prstClr val="black">
                <a:alpha val="20000"/>
              </a:prstClr>
            </a:outerShdw>
          </a:effectLst>
          <a:sp3d/>
        </c:spPr>
      </c:pivotFmt>
      <c:pivotFmt>
        <c:idx val="13"/>
        <c:spPr>
          <a:solidFill>
            <a:schemeClr val="accent1"/>
          </a:solidFill>
          <a:ln>
            <a:noFill/>
          </a:ln>
          <a:effectLst>
            <a:outerShdw blurRad="254000" sx="102000" sy="102000" algn="ctr" rotWithShape="0">
              <a:prstClr val="black">
                <a:alpha val="20000"/>
              </a:prstClr>
            </a:outerShdw>
          </a:effectLst>
          <a:sp3d/>
        </c:spPr>
      </c:pivotFmt>
      <c:pivotFmt>
        <c:idx val="14"/>
        <c:spPr>
          <a:solidFill>
            <a:schemeClr val="accent1"/>
          </a:solidFill>
          <a:ln>
            <a:noFill/>
          </a:ln>
          <a:effectLst>
            <a:outerShdw blurRad="254000" sx="102000" sy="102000" algn="ctr" rotWithShape="0">
              <a:prstClr val="black">
                <a:alpha val="20000"/>
              </a:prstClr>
            </a:outerShdw>
          </a:effectLst>
          <a:sp3d/>
        </c:spPr>
      </c:pivotFmt>
      <c:pivotFmt>
        <c:idx val="15"/>
        <c:spPr>
          <a:solidFill>
            <a:schemeClr val="accent1"/>
          </a:solidFill>
          <a:ln>
            <a:noFill/>
          </a:ln>
          <a:effectLst>
            <a:outerShdw blurRad="254000" sx="102000" sy="102000" algn="ctr" rotWithShape="0">
              <a:prstClr val="black">
                <a:alpha val="20000"/>
              </a:prstClr>
            </a:outerShdw>
          </a:effectLst>
          <a:sp3d/>
        </c:spPr>
      </c:pivotFmt>
      <c:pivotFmt>
        <c:idx val="16"/>
        <c:spPr>
          <a:solidFill>
            <a:schemeClr val="accent1"/>
          </a:solidFill>
          <a:ln>
            <a:noFill/>
          </a:ln>
          <a:effectLst>
            <a:outerShdw blurRad="254000" sx="102000" sy="102000" algn="ctr" rotWithShape="0">
              <a:prstClr val="black">
                <a:alpha val="20000"/>
              </a:prstClr>
            </a:outerShdw>
          </a:effectLst>
          <a:sp3d/>
        </c:spPr>
      </c:pivotFmt>
      <c:pivotFmt>
        <c:idx val="17"/>
        <c:spPr>
          <a:solidFill>
            <a:schemeClr val="accent1"/>
          </a:solidFill>
          <a:ln>
            <a:noFill/>
          </a:ln>
          <a:effectLst>
            <a:outerShdw blurRad="254000" sx="102000" sy="102000" algn="ctr" rotWithShape="0">
              <a:prstClr val="black">
                <a:alpha val="20000"/>
              </a:prstClr>
            </a:outerShdw>
          </a:effectLst>
          <a:sp3d/>
        </c:spPr>
      </c:pivotFmt>
      <c:pivotFmt>
        <c:idx val="18"/>
        <c:spPr>
          <a:solidFill>
            <a:schemeClr val="accent1"/>
          </a:solidFill>
          <a:ln>
            <a:noFill/>
          </a:ln>
          <a:effectLst>
            <a:outerShdw blurRad="254000" sx="102000" sy="102000" algn="ctr" rotWithShape="0">
              <a:prstClr val="black">
                <a:alpha val="20000"/>
              </a:prstClr>
            </a:outerShdw>
          </a:effectLst>
          <a:sp3d/>
        </c:spPr>
      </c:pivotFmt>
      <c:pivotFmt>
        <c:idx val="19"/>
        <c:spPr>
          <a:solidFill>
            <a:schemeClr val="accent1"/>
          </a:solidFill>
          <a:ln>
            <a:noFill/>
          </a:ln>
          <a:effectLst>
            <a:outerShdw blurRad="254000" sx="102000" sy="102000" algn="ctr" rotWithShape="0">
              <a:prstClr val="black">
                <a:alpha val="20000"/>
              </a:prstClr>
            </a:outerShdw>
          </a:effectLst>
          <a:sp3d/>
        </c:spPr>
      </c:pivotFmt>
      <c:pivotFmt>
        <c:idx val="20"/>
        <c:spPr>
          <a:solidFill>
            <a:schemeClr val="accent1"/>
          </a:solidFill>
          <a:ln>
            <a:noFill/>
          </a:ln>
          <a:effectLst>
            <a:outerShdw blurRad="254000" sx="102000" sy="102000" algn="ctr" rotWithShape="0">
              <a:prstClr val="black">
                <a:alpha val="20000"/>
              </a:prstClr>
            </a:outerShdw>
          </a:effectLst>
          <a:sp3d/>
        </c:spPr>
      </c:pivotFmt>
      <c:pivotFmt>
        <c:idx val="21"/>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
      </c:pivotFmt>
      <c:pivotFmt>
        <c:idx val="22"/>
        <c:spPr>
          <a:solidFill>
            <a:schemeClr val="accent1"/>
          </a:solidFill>
          <a:ln>
            <a:noFill/>
          </a:ln>
          <a:effectLst>
            <a:outerShdw blurRad="254000" sx="102000" sy="102000" algn="ctr" rotWithShape="0">
              <a:prstClr val="black">
                <a:alpha val="20000"/>
              </a:prstClr>
            </a:outerShdw>
          </a:effectLst>
          <a:sp3d/>
        </c:spPr>
      </c:pivotFmt>
      <c:pivotFmt>
        <c:idx val="23"/>
        <c:spPr>
          <a:solidFill>
            <a:schemeClr val="accent1"/>
          </a:solidFill>
          <a:ln>
            <a:noFill/>
          </a:ln>
          <a:effectLst>
            <a:outerShdw blurRad="254000" sx="102000" sy="102000" algn="ctr" rotWithShape="0">
              <a:prstClr val="black">
                <a:alpha val="20000"/>
              </a:prstClr>
            </a:outerShdw>
          </a:effectLst>
          <a:sp3d/>
        </c:spPr>
      </c:pivotFmt>
      <c:pivotFmt>
        <c:idx val="24"/>
        <c:spPr>
          <a:solidFill>
            <a:schemeClr val="accent1"/>
          </a:solidFill>
          <a:ln>
            <a:noFill/>
          </a:ln>
          <a:effectLst>
            <a:outerShdw blurRad="254000" sx="102000" sy="102000" algn="ctr" rotWithShape="0">
              <a:prstClr val="black">
                <a:alpha val="20000"/>
              </a:prstClr>
            </a:outerShdw>
          </a:effectLst>
          <a:sp3d/>
        </c:spPr>
      </c:pivotFmt>
      <c:pivotFmt>
        <c:idx val="25"/>
        <c:spPr>
          <a:solidFill>
            <a:schemeClr val="accent1"/>
          </a:solidFill>
          <a:ln>
            <a:noFill/>
          </a:ln>
          <a:effectLst>
            <a:outerShdw blurRad="254000" sx="102000" sy="102000" algn="ctr" rotWithShape="0">
              <a:prstClr val="black">
                <a:alpha val="20000"/>
              </a:prstClr>
            </a:outerShdw>
          </a:effectLst>
          <a:sp3d/>
        </c:spPr>
      </c:pivotFmt>
      <c:pivotFmt>
        <c:idx val="26"/>
        <c:spPr>
          <a:solidFill>
            <a:schemeClr val="accent1"/>
          </a:solidFill>
          <a:ln>
            <a:noFill/>
          </a:ln>
          <a:effectLst>
            <a:outerShdw blurRad="254000" sx="102000" sy="102000" algn="ctr" rotWithShape="0">
              <a:prstClr val="black">
                <a:alpha val="20000"/>
              </a:prstClr>
            </a:outerShdw>
          </a:effectLst>
          <a:sp3d/>
        </c:spPr>
      </c:pivotFmt>
      <c:pivotFmt>
        <c:idx val="27"/>
        <c:spPr>
          <a:solidFill>
            <a:schemeClr val="accent1"/>
          </a:solidFill>
          <a:ln>
            <a:noFill/>
          </a:ln>
          <a:effectLst>
            <a:outerShdw blurRad="254000" sx="102000" sy="102000" algn="ctr" rotWithShape="0">
              <a:prstClr val="black">
                <a:alpha val="20000"/>
              </a:prstClr>
            </a:outerShdw>
          </a:effectLst>
          <a:sp3d/>
        </c:spPr>
      </c:pivotFmt>
      <c:pivotFmt>
        <c:idx val="28"/>
        <c:spPr>
          <a:solidFill>
            <a:schemeClr val="accent1"/>
          </a:solidFill>
          <a:ln>
            <a:noFill/>
          </a:ln>
          <a:effectLst>
            <a:outerShdw blurRad="254000" sx="102000" sy="102000" algn="ctr" rotWithShape="0">
              <a:prstClr val="black">
                <a:alpha val="20000"/>
              </a:prstClr>
            </a:outerShdw>
          </a:effectLst>
          <a:sp3d/>
        </c:spPr>
      </c:pivotFmt>
      <c:pivotFmt>
        <c:idx val="29"/>
        <c:spPr>
          <a:solidFill>
            <a:schemeClr val="accent1"/>
          </a:solidFill>
          <a:ln>
            <a:noFill/>
          </a:ln>
          <a:effectLst>
            <a:outerShdw blurRad="254000" sx="102000" sy="102000" algn="ctr" rotWithShape="0">
              <a:prstClr val="black">
                <a:alpha val="20000"/>
              </a:prstClr>
            </a:outerShdw>
          </a:effectLst>
          <a:sp3d/>
        </c:spPr>
      </c:pivotFmt>
      <c:pivotFmt>
        <c:idx val="30"/>
        <c:spPr>
          <a:solidFill>
            <a:schemeClr val="accent1"/>
          </a:solidFill>
          <a:ln>
            <a:noFill/>
          </a:ln>
          <a:effectLst>
            <a:outerShdw blurRad="254000" sx="102000" sy="102000" algn="ctr" rotWithShape="0">
              <a:prstClr val="black">
                <a:alpha val="20000"/>
              </a:prstClr>
            </a:outerShdw>
          </a:effectLst>
          <a:sp3d/>
        </c:spPr>
      </c:pivotFmt>
    </c:pivotFmts>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3554097404491092E-2"/>
          <c:y val="0.27649084622775288"/>
          <c:w val="0.55012919218431033"/>
          <c:h val="0.61089091270589269"/>
        </c:manualLayout>
      </c:layout>
      <c:pie3DChart>
        <c:varyColors val="1"/>
        <c:ser>
          <c:idx val="0"/>
          <c:order val="0"/>
          <c:tx>
            <c:strRef>
              <c:f>'DIV $'!$B$3</c:f>
              <c:strCache>
                <c:ptCount val="1"/>
                <c:pt idx="0">
                  <c:v>Total</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63A9-4D23-BFCF-9B2E19AC3E3E}"/>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63A9-4D23-BFCF-9B2E19AC3E3E}"/>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63A9-4D23-BFCF-9B2E19AC3E3E}"/>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63A9-4D23-BFCF-9B2E19AC3E3E}"/>
              </c:ext>
            </c:extLst>
          </c:dPt>
          <c:dPt>
            <c:idx val="4"/>
            <c:bubble3D val="0"/>
            <c:spPr>
              <a:solidFill>
                <a:schemeClr val="accent5"/>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63A9-4D23-BFCF-9B2E19AC3E3E}"/>
              </c:ext>
            </c:extLst>
          </c:dPt>
          <c:dPt>
            <c:idx val="5"/>
            <c:bubble3D val="0"/>
            <c:spPr>
              <a:solidFill>
                <a:schemeClr val="accent6"/>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B-63A9-4D23-BFCF-9B2E19AC3E3E}"/>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D-63A9-4D23-BFCF-9B2E19AC3E3E}"/>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F-63A9-4D23-BFCF-9B2E19AC3E3E}"/>
              </c:ext>
            </c:extLst>
          </c:dPt>
          <c:dPt>
            <c:idx val="8"/>
            <c:bubble3D val="0"/>
            <c:spPr>
              <a:solidFill>
                <a:schemeClr val="accent3">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11-63A9-4D23-BFCF-9B2E19AC3E3E}"/>
              </c:ext>
            </c:extLst>
          </c:dPt>
          <c:dPt>
            <c:idx val="9"/>
            <c:bubble3D val="0"/>
            <c:spPr>
              <a:solidFill>
                <a:schemeClr val="accent4">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13-63A9-4D23-BFCF-9B2E19AC3E3E}"/>
              </c:ext>
            </c:extLst>
          </c:dPt>
          <c:dLbls>
            <c:dLbl>
              <c:idx val="0"/>
              <c:layout>
                <c:manualLayout>
                  <c:x val="-3.888888888888889E-2"/>
                  <c:y val="-9.1659204821514743E-3"/>
                </c:manualLayout>
              </c:layout>
              <c:dLblPos val="bestFit"/>
              <c:showLegendKey val="1"/>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63A9-4D23-BFCF-9B2E19AC3E3E}"/>
                </c:ext>
              </c:extLst>
            </c:dLbl>
            <c:dLbl>
              <c:idx val="1"/>
              <c:layout>
                <c:manualLayout>
                  <c:x val="-1.296296296296303E-2"/>
                  <c:y val="6.1106136547676498E-3"/>
                </c:manualLayout>
              </c:layout>
              <c:dLblPos val="bestFit"/>
              <c:showLegendKey val="1"/>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63A9-4D23-BFCF-9B2E19AC3E3E}"/>
                </c:ext>
              </c:extLst>
            </c:dLbl>
            <c:dLbl>
              <c:idx val="2"/>
              <c:layout>
                <c:manualLayout>
                  <c:x val="-3.7037037037037715E-3"/>
                  <c:y val="-6.4161443375060329E-2"/>
                </c:manualLayout>
              </c:layout>
              <c:dLblPos val="bestFit"/>
              <c:showLegendKey val="1"/>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63A9-4D23-BFCF-9B2E19AC3E3E}"/>
                </c:ext>
              </c:extLst>
            </c:dLbl>
            <c:dLbl>
              <c:idx val="3"/>
              <c:layout>
                <c:manualLayout>
                  <c:x val="1.6666666666666597E-2"/>
                  <c:y val="-6.4161443375060329E-2"/>
                </c:manualLayout>
              </c:layout>
              <c:dLblPos val="bestFit"/>
              <c:showLegendKey val="1"/>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63A9-4D23-BFCF-9B2E19AC3E3E}"/>
                </c:ext>
              </c:extLst>
            </c:dLbl>
            <c:dLbl>
              <c:idx val="4"/>
              <c:layout>
                <c:manualLayout>
                  <c:x val="-9.2592592592592587E-3"/>
                  <c:y val="1.8331840964302949E-2"/>
                </c:manualLayout>
              </c:layout>
              <c:dLblPos val="bestFit"/>
              <c:showLegendKey val="1"/>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63A9-4D23-BFCF-9B2E19AC3E3E}"/>
                </c:ext>
              </c:extLst>
            </c:dLbl>
            <c:dLbl>
              <c:idx val="5"/>
              <c:layout>
                <c:manualLayout>
                  <c:x val="-0.12777777777777777"/>
                  <c:y val="3.1901056490690207E-3"/>
                </c:manualLayout>
              </c:layout>
              <c:dLblPos val="bestFit"/>
              <c:showLegendKey val="1"/>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B-63A9-4D23-BFCF-9B2E19AC3E3E}"/>
                </c:ext>
              </c:extLst>
            </c:dLbl>
            <c:dLbl>
              <c:idx val="6"/>
              <c:layout>
                <c:manualLayout>
                  <c:x val="0"/>
                  <c:y val="-3.3608375101222075E-2"/>
                </c:manualLayout>
              </c:layout>
              <c:dLblPos val="bestFit"/>
              <c:showLegendKey val="1"/>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D-63A9-4D23-BFCF-9B2E19AC3E3E}"/>
                </c:ext>
              </c:extLst>
            </c:dLbl>
            <c:dLbl>
              <c:idx val="7"/>
              <c:layout>
                <c:manualLayout>
                  <c:x val="0"/>
                  <c:y val="-7.3327363857211794E-2"/>
                </c:manualLayout>
              </c:layout>
              <c:dLblPos val="bestFit"/>
              <c:showLegendKey val="1"/>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F-63A9-4D23-BFCF-9B2E19AC3E3E}"/>
                </c:ext>
              </c:extLst>
            </c:dLbl>
            <c:dLbl>
              <c:idx val="8"/>
              <c:layout>
                <c:manualLayout>
                  <c:x val="6.6666666666666666E-2"/>
                  <c:y val="-2.7497761446454452E-2"/>
                </c:manualLayout>
              </c:layout>
              <c:dLblPos val="bestFit"/>
              <c:showLegendKey val="1"/>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11-63A9-4D23-BFCF-9B2E19AC3E3E}"/>
                </c:ext>
              </c:extLst>
            </c:dLbl>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outEnd"/>
            <c:showLegendKey val="1"/>
            <c:showVal val="1"/>
            <c:showCatName val="1"/>
            <c:showSerName val="0"/>
            <c:showPercent val="1"/>
            <c:showBubbleSize val="0"/>
            <c:separator>
</c:separator>
            <c:showLeaderLines val="1"/>
            <c:leaderLines>
              <c:spPr>
                <a:ln w="9525">
                  <a:solidFill>
                    <a:schemeClr val="dk1">
                      <a:lumMod val="50000"/>
                      <a:lumOff val="50000"/>
                    </a:schemeClr>
                  </a:solidFill>
                </a:ln>
                <a:effectLst/>
              </c:spPr>
            </c:leaderLines>
            <c:extLst>
              <c:ext xmlns:c15="http://schemas.microsoft.com/office/drawing/2012/chart" uri="{CE6537A1-D6FC-4f65-9D91-7224C49458BB}">
                <c15:spPr xmlns:c15="http://schemas.microsoft.com/office/drawing/2012/chart">
                  <a:prstGeom prst="borderCallout1">
                    <a:avLst/>
                  </a:prstGeom>
                  <a:pattFill prst="pct75">
                    <a:fgClr>
                      <a:schemeClr val="dk1">
                        <a:lumMod val="75000"/>
                        <a:lumOff val="25000"/>
                      </a:schemeClr>
                    </a:fgClr>
                    <a:bgClr>
                      <a:schemeClr val="dk1">
                        <a:lumMod val="65000"/>
                        <a:lumOff val="35000"/>
                      </a:schemeClr>
                    </a:bgClr>
                  </a:pattFill>
                  <a:ln>
                    <a:noFill/>
                  </a:ln>
                </c15:spPr>
              </c:ext>
            </c:extLst>
          </c:dLbls>
          <c:cat>
            <c:strRef>
              <c:f>'DIV $'!$A$4:$A$13</c:f>
              <c:strCache>
                <c:ptCount val="9"/>
                <c:pt idx="0">
                  <c:v>Community Partnerships</c:v>
                </c:pt>
                <c:pt idx="1">
                  <c:v>VA</c:v>
                </c:pt>
                <c:pt idx="2">
                  <c:v>Research</c:v>
                </c:pt>
                <c:pt idx="3">
                  <c:v>Physical Therapy</c:v>
                </c:pt>
                <c:pt idx="4">
                  <c:v>Occupational Therapy</c:v>
                </c:pt>
                <c:pt idx="5">
                  <c:v>Speech &amp; Language</c:v>
                </c:pt>
                <c:pt idx="6">
                  <c:v>Rehab Psych</c:v>
                </c:pt>
                <c:pt idx="7">
                  <c:v>Prosthetics &amp; Orthotics</c:v>
                </c:pt>
                <c:pt idx="8">
                  <c:v>Other</c:v>
                </c:pt>
              </c:strCache>
            </c:strRef>
          </c:cat>
          <c:val>
            <c:numRef>
              <c:f>'DIV $'!$B$4:$B$13</c:f>
              <c:numCache>
                <c:formatCode>_("$"* #,##0_);_("$"* \(#,##0\);_("$"* "-"??_);_(@_)</c:formatCode>
                <c:ptCount val="9"/>
                <c:pt idx="0">
                  <c:v>2323667.5600000005</c:v>
                </c:pt>
                <c:pt idx="1">
                  <c:v>1668734</c:v>
                </c:pt>
                <c:pt idx="2">
                  <c:v>2104702.56</c:v>
                </c:pt>
                <c:pt idx="3">
                  <c:v>1018577.8</c:v>
                </c:pt>
                <c:pt idx="4">
                  <c:v>637036</c:v>
                </c:pt>
                <c:pt idx="5">
                  <c:v>486583</c:v>
                </c:pt>
                <c:pt idx="6">
                  <c:v>6503121.1199999992</c:v>
                </c:pt>
                <c:pt idx="7">
                  <c:v>856765</c:v>
                </c:pt>
                <c:pt idx="8">
                  <c:v>1423426.1500000004</c:v>
                </c:pt>
              </c:numCache>
            </c:numRef>
          </c:val>
          <c:extLst>
            <c:ext xmlns:c16="http://schemas.microsoft.com/office/drawing/2014/chart" uri="{C3380CC4-5D6E-409C-BE32-E72D297353CC}">
              <c16:uniqueId val="{00000014-63A9-4D23-BFCF-9B2E19AC3E3E}"/>
            </c:ext>
          </c:extLst>
        </c:ser>
        <c:dLbls>
          <c:dLblPos val="ctr"/>
          <c:showLegendKey val="0"/>
          <c:showVal val="1"/>
          <c:showCatName val="0"/>
          <c:showSerName val="0"/>
          <c:showPercent val="0"/>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0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181C98-B974-4EA0-AA8B-BC5BCAD600D9}" type="doc">
      <dgm:prSet loTypeId="urn:microsoft.com/office/officeart/2005/8/layout/process2" loCatId="process" qsTypeId="urn:microsoft.com/office/officeart/2005/8/quickstyle/simple5" qsCatId="simple" csTypeId="urn:microsoft.com/office/officeart/2005/8/colors/accent4_2" csCatId="accent4" phldr="1"/>
      <dgm:spPr/>
      <dgm:t>
        <a:bodyPr/>
        <a:lstStyle/>
        <a:p>
          <a:endParaRPr lang="en-US"/>
        </a:p>
      </dgm:t>
    </dgm:pt>
    <dgm:pt modelId="{DDADD921-B36B-4EA7-AF30-663681823446}">
      <dgm:prSet phldrT="[Text]" custT="1"/>
      <dgm:spPr>
        <a:solidFill>
          <a:schemeClr val="bg2"/>
        </a:solidFill>
        <a:ln w="76200"/>
        <a:scene3d>
          <a:camera prst="orthographicFront">
            <a:rot lat="0" lon="0" rev="0"/>
          </a:camera>
          <a:lightRig rig="threePt" dir="t">
            <a:rot lat="0" lon="0" rev="1200000"/>
          </a:lightRig>
        </a:scene3d>
        <a:sp3d/>
      </dgm:spPr>
      <dgm:t>
        <a:bodyPr/>
        <a:lstStyle/>
        <a:p>
          <a:pPr algn="ctr" rtl="0"/>
          <a:r>
            <a:rPr lang="en-US" sz="1800" b="0" dirty="0">
              <a:solidFill>
                <a:schemeClr val="tx1"/>
              </a:solidFill>
              <a:latin typeface="Calibri"/>
              <a:ea typeface="Calibri"/>
              <a:cs typeface="Arial"/>
            </a:rPr>
            <a:t>Overall Satisfaction with the services received during rehabilitation stay: </a:t>
          </a:r>
          <a:endParaRPr lang="en-US" sz="1800" b="1" dirty="0">
            <a:ln w="3175">
              <a:solidFill>
                <a:schemeClr val="tx1"/>
              </a:solidFill>
            </a:ln>
            <a:solidFill>
              <a:schemeClr val="bg1"/>
            </a:solidFill>
            <a:latin typeface="Calibri"/>
            <a:ea typeface="Calibri"/>
            <a:cs typeface="Arial"/>
          </a:endParaRPr>
        </a:p>
        <a:p>
          <a:pPr algn="ctr" rtl="0"/>
          <a:r>
            <a:rPr lang="en-US" sz="1800" b="1" dirty="0">
              <a:ln w="3175">
                <a:noFill/>
              </a:ln>
              <a:solidFill>
                <a:srgbClr val="FF0000"/>
              </a:solidFill>
              <a:latin typeface="Calibri"/>
              <a:ea typeface="Calibri"/>
              <a:cs typeface="Arial"/>
            </a:rPr>
            <a:t>96% reported overall satisfaction with stay</a:t>
          </a:r>
        </a:p>
        <a:p>
          <a:pPr algn="ctr" rtl="0"/>
          <a:r>
            <a:rPr lang="en-US" sz="1600" b="0" dirty="0">
              <a:solidFill>
                <a:schemeClr val="tx1"/>
              </a:solidFill>
              <a:latin typeface="Calibri"/>
              <a:ea typeface="Calibri"/>
              <a:cs typeface="Arial"/>
            </a:rPr>
            <a:t>- 83% very satisfied</a:t>
          </a:r>
        </a:p>
        <a:p>
          <a:pPr algn="ctr" rtl="0"/>
          <a:r>
            <a:rPr lang="en-US" sz="1600" b="0" dirty="0">
              <a:solidFill>
                <a:schemeClr val="tx1"/>
              </a:solidFill>
              <a:latin typeface="Calibri"/>
              <a:ea typeface="Calibri"/>
              <a:cs typeface="Arial"/>
            </a:rPr>
            <a:t>- 13% somewhat satisfied</a:t>
          </a:r>
        </a:p>
      </dgm:t>
      <dgm:extLst>
        <a:ext uri="{E40237B7-FDA0-4F09-8148-C483321AD2D9}">
          <dgm14:cNvPr xmlns:dgm14="http://schemas.microsoft.com/office/drawing/2010/diagram" id="0" name="" descr="Overall Satisfaction with the services received during rehabilitation stay: &#10;96% reported overall satisfaction with stay&#10;- 83% very satisfied&#10;- 13% somewhat satisfied"/>
        </a:ext>
      </dgm:extLst>
    </dgm:pt>
    <dgm:pt modelId="{D331E7F6-58E7-4849-8B29-DD6010F810AD}" type="parTrans" cxnId="{4DD5C54A-B05F-4DC3-8E68-8A7B165A6E83}">
      <dgm:prSet/>
      <dgm:spPr/>
      <dgm:t>
        <a:bodyPr/>
        <a:lstStyle/>
        <a:p>
          <a:endParaRPr lang="en-US"/>
        </a:p>
      </dgm:t>
    </dgm:pt>
    <dgm:pt modelId="{16092B3A-1270-470F-AD26-69FF460E5245}" type="sibTrans" cxnId="{4DD5C54A-B05F-4DC3-8E68-8A7B165A6E83}">
      <dgm:prSet/>
      <dgm:spPr/>
      <dgm:t>
        <a:bodyPr/>
        <a:lstStyle/>
        <a:p>
          <a:endParaRPr lang="en-US"/>
        </a:p>
      </dgm:t>
    </dgm:pt>
    <dgm:pt modelId="{32F2C3DA-FA02-42D8-B36F-B8FA184D69DB}" type="pres">
      <dgm:prSet presAssocID="{89181C98-B974-4EA0-AA8B-BC5BCAD600D9}" presName="linearFlow" presStyleCnt="0">
        <dgm:presLayoutVars>
          <dgm:resizeHandles val="exact"/>
        </dgm:presLayoutVars>
      </dgm:prSet>
      <dgm:spPr/>
    </dgm:pt>
    <dgm:pt modelId="{B8C18925-390D-4A13-9E39-D0710EBF3E84}" type="pres">
      <dgm:prSet presAssocID="{DDADD921-B36B-4EA7-AF30-663681823446}" presName="node" presStyleLbl="node1" presStyleIdx="0" presStyleCnt="1" custScaleX="172468" custLinFactNeighborX="-4541" custLinFactNeighborY="2022">
        <dgm:presLayoutVars>
          <dgm:bulletEnabled val="1"/>
        </dgm:presLayoutVars>
      </dgm:prSet>
      <dgm:spPr/>
    </dgm:pt>
  </dgm:ptLst>
  <dgm:cxnLst>
    <dgm:cxn modelId="{DE952C42-2726-4FDE-81F5-670D126FF0AF}" type="presOf" srcId="{DDADD921-B36B-4EA7-AF30-663681823446}" destId="{B8C18925-390D-4A13-9E39-D0710EBF3E84}" srcOrd="0" destOrd="0" presId="urn:microsoft.com/office/officeart/2005/8/layout/process2"/>
    <dgm:cxn modelId="{4DD5C54A-B05F-4DC3-8E68-8A7B165A6E83}" srcId="{89181C98-B974-4EA0-AA8B-BC5BCAD600D9}" destId="{DDADD921-B36B-4EA7-AF30-663681823446}" srcOrd="0" destOrd="0" parTransId="{D331E7F6-58E7-4849-8B29-DD6010F810AD}" sibTransId="{16092B3A-1270-470F-AD26-69FF460E5245}"/>
    <dgm:cxn modelId="{7AD66970-BB48-4471-B7B7-819D248FC643}" type="presOf" srcId="{89181C98-B974-4EA0-AA8B-BC5BCAD600D9}" destId="{32F2C3DA-FA02-42D8-B36F-B8FA184D69DB}" srcOrd="0" destOrd="0" presId="urn:microsoft.com/office/officeart/2005/8/layout/process2"/>
    <dgm:cxn modelId="{547EF7D9-310A-47D4-8BD1-B0C5AB53C2D6}" type="presParOf" srcId="{32F2C3DA-FA02-42D8-B36F-B8FA184D69DB}" destId="{B8C18925-390D-4A13-9E39-D0710EBF3E84}" srcOrd="0" destOrd="0" presId="urn:microsoft.com/office/officeart/2005/8/layout/process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18925-390D-4A13-9E39-D0710EBF3E84}">
      <dsp:nvSpPr>
        <dsp:cNvPr id="0" name=""/>
        <dsp:cNvSpPr/>
      </dsp:nvSpPr>
      <dsp:spPr>
        <a:xfrm>
          <a:off x="0" y="3109"/>
          <a:ext cx="6520065" cy="1589768"/>
        </a:xfrm>
        <a:prstGeom prst="roundRect">
          <a:avLst>
            <a:gd name="adj" fmla="val 10000"/>
          </a:avLst>
        </a:prstGeom>
        <a:solidFill>
          <a:schemeClr val="bg2"/>
        </a:solidFill>
        <a:ln w="76200">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b="0" kern="1200" dirty="0">
              <a:solidFill>
                <a:schemeClr val="tx1"/>
              </a:solidFill>
              <a:latin typeface="Calibri"/>
              <a:ea typeface="Calibri"/>
              <a:cs typeface="Arial"/>
            </a:rPr>
            <a:t>Overall Satisfaction with the services received during rehabilitation stay: </a:t>
          </a:r>
          <a:endParaRPr lang="en-US" sz="1800" b="1" kern="1200" dirty="0">
            <a:ln w="3175">
              <a:solidFill>
                <a:schemeClr val="tx1"/>
              </a:solidFill>
            </a:ln>
            <a:solidFill>
              <a:schemeClr val="bg1"/>
            </a:solidFill>
            <a:latin typeface="Calibri"/>
            <a:ea typeface="Calibri"/>
            <a:cs typeface="Arial"/>
          </a:endParaRPr>
        </a:p>
        <a:p>
          <a:pPr marL="0" lvl="0" indent="0" algn="ctr" defTabSz="800100" rtl="0">
            <a:lnSpc>
              <a:spcPct val="90000"/>
            </a:lnSpc>
            <a:spcBef>
              <a:spcPct val="0"/>
            </a:spcBef>
            <a:spcAft>
              <a:spcPct val="35000"/>
            </a:spcAft>
            <a:buNone/>
          </a:pPr>
          <a:r>
            <a:rPr lang="en-US" sz="1800" b="1" kern="1200" dirty="0">
              <a:ln w="3175">
                <a:noFill/>
              </a:ln>
              <a:solidFill>
                <a:srgbClr val="FF0000"/>
              </a:solidFill>
              <a:latin typeface="Calibri"/>
              <a:ea typeface="Calibri"/>
              <a:cs typeface="Arial"/>
            </a:rPr>
            <a:t>96% reported overall satisfaction with stay</a:t>
          </a:r>
        </a:p>
        <a:p>
          <a:pPr marL="0" lvl="0" indent="0" algn="ctr" defTabSz="800100" rtl="0">
            <a:lnSpc>
              <a:spcPct val="90000"/>
            </a:lnSpc>
            <a:spcBef>
              <a:spcPct val="0"/>
            </a:spcBef>
            <a:spcAft>
              <a:spcPct val="35000"/>
            </a:spcAft>
            <a:buNone/>
          </a:pPr>
          <a:r>
            <a:rPr lang="en-US" sz="1600" b="0" kern="1200" dirty="0">
              <a:solidFill>
                <a:schemeClr val="tx1"/>
              </a:solidFill>
              <a:latin typeface="Calibri"/>
              <a:ea typeface="Calibri"/>
              <a:cs typeface="Arial"/>
            </a:rPr>
            <a:t>- 83% very satisfied</a:t>
          </a:r>
        </a:p>
        <a:p>
          <a:pPr marL="0" lvl="0" indent="0" algn="ctr" defTabSz="800100" rtl="0">
            <a:lnSpc>
              <a:spcPct val="90000"/>
            </a:lnSpc>
            <a:spcBef>
              <a:spcPct val="0"/>
            </a:spcBef>
            <a:spcAft>
              <a:spcPct val="35000"/>
            </a:spcAft>
            <a:buNone/>
          </a:pPr>
          <a:r>
            <a:rPr lang="en-US" sz="1600" b="0" kern="1200" dirty="0">
              <a:solidFill>
                <a:schemeClr val="tx1"/>
              </a:solidFill>
              <a:latin typeface="Calibri"/>
              <a:ea typeface="Calibri"/>
              <a:cs typeface="Arial"/>
            </a:rPr>
            <a:t>- 13% somewhat satisfied</a:t>
          </a:r>
        </a:p>
      </dsp:txBody>
      <dsp:txXfrm>
        <a:off x="46563" y="49672"/>
        <a:ext cx="6426939" cy="149664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D046ACC1-196B-4A8D-89A3-229498D51EB7}" type="datetimeFigureOut">
              <a:rPr lang="en-US" smtClean="0"/>
              <a:pPr/>
              <a:t>8/18/2026</a:t>
            </a:fld>
            <a:endParaRPr lang="en-US"/>
          </a:p>
        </p:txBody>
      </p:sp>
      <p:sp>
        <p:nvSpPr>
          <p:cNvPr id="4" name="Footer Placeholder 3"/>
          <p:cNvSpPr>
            <a:spLocks noGrp="1"/>
          </p:cNvSpPr>
          <p:nvPr>
            <p:ph type="ftr" sz="quarter" idx="2"/>
          </p:nvPr>
        </p:nvSpPr>
        <p:spPr>
          <a:xfrm>
            <a:off x="1"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A463C86E-7F5A-49D7-B3C2-ACF2DA5A2536}" type="slidenum">
              <a:rPr lang="en-US" smtClean="0"/>
              <a:pPr/>
              <a:t>‹#›</a:t>
            </a:fld>
            <a:endParaRPr lang="en-US"/>
          </a:p>
        </p:txBody>
      </p:sp>
    </p:spTree>
    <p:extLst>
      <p:ext uri="{BB962C8B-B14F-4D97-AF65-F5344CB8AC3E}">
        <p14:creationId xmlns:p14="http://schemas.microsoft.com/office/powerpoint/2010/main" val="17571362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319" cy="46524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886" y="0"/>
            <a:ext cx="3038319" cy="465242"/>
          </a:xfrm>
          <a:prstGeom prst="rect">
            <a:avLst/>
          </a:prstGeom>
        </p:spPr>
        <p:txBody>
          <a:bodyPr vert="horz" lIns="91440" tIns="45720" rIns="91440" bIns="45720" rtlCol="0"/>
          <a:lstStyle>
            <a:lvl1pPr algn="r">
              <a:defRPr sz="1200"/>
            </a:lvl1pPr>
          </a:lstStyle>
          <a:p>
            <a:fld id="{B48C1B27-028A-4F0F-BADB-E404C6A9C978}" type="datetimeFigureOut">
              <a:rPr lang="en-US" smtClean="0"/>
              <a:pPr/>
              <a:t>8/18/2026</a:t>
            </a:fld>
            <a:endParaRPr lang="en-US"/>
          </a:p>
        </p:txBody>
      </p:sp>
      <p:sp>
        <p:nvSpPr>
          <p:cNvPr id="4" name="Slide Image Placeholder 3"/>
          <p:cNvSpPr>
            <a:spLocks noGrp="1" noRot="1" noChangeAspect="1"/>
          </p:cNvSpPr>
          <p:nvPr>
            <p:ph type="sldImg" idx="2"/>
          </p:nvPr>
        </p:nvSpPr>
        <p:spPr>
          <a:xfrm>
            <a:off x="2198688" y="696913"/>
            <a:ext cx="2613025"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519" y="4416634"/>
            <a:ext cx="5607362" cy="41829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054"/>
            <a:ext cx="3038319" cy="46524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886" y="8829054"/>
            <a:ext cx="3038319" cy="465242"/>
          </a:xfrm>
          <a:prstGeom prst="rect">
            <a:avLst/>
          </a:prstGeom>
        </p:spPr>
        <p:txBody>
          <a:bodyPr vert="horz" lIns="91440" tIns="45720" rIns="91440" bIns="45720" rtlCol="0" anchor="b"/>
          <a:lstStyle>
            <a:lvl1pPr algn="r">
              <a:defRPr sz="1200"/>
            </a:lvl1pPr>
          </a:lstStyle>
          <a:p>
            <a:fld id="{1D354B78-D9B3-45C6-82B7-A41171CCA8AF}" type="slidenum">
              <a:rPr lang="en-US" smtClean="0"/>
              <a:pPr/>
              <a:t>‹#›</a:t>
            </a:fld>
            <a:endParaRPr lang="en-US"/>
          </a:p>
        </p:txBody>
      </p:sp>
    </p:spTree>
    <p:extLst>
      <p:ext uri="{BB962C8B-B14F-4D97-AF65-F5344CB8AC3E}">
        <p14:creationId xmlns:p14="http://schemas.microsoft.com/office/powerpoint/2010/main" val="1365102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354B78-D9B3-45C6-82B7-A41171CCA8AF}" type="slidenum">
              <a:rPr lang="en-US" smtClean="0"/>
              <a:pPr/>
              <a:t>1</a:t>
            </a:fld>
            <a:endParaRPr lang="en-US"/>
          </a:p>
        </p:txBody>
      </p:sp>
    </p:spTree>
    <p:extLst>
      <p:ext uri="{BB962C8B-B14F-4D97-AF65-F5344CB8AC3E}">
        <p14:creationId xmlns:p14="http://schemas.microsoft.com/office/powerpoint/2010/main" val="4049661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354B78-D9B3-45C6-82B7-A41171CCA8AF}" type="slidenum">
              <a:rPr lang="en-US" smtClean="0"/>
              <a:pPr/>
              <a:t>12</a:t>
            </a:fld>
            <a:endParaRPr lang="en-US"/>
          </a:p>
        </p:txBody>
      </p:sp>
    </p:spTree>
    <p:extLst>
      <p:ext uri="{BB962C8B-B14F-4D97-AF65-F5344CB8AC3E}">
        <p14:creationId xmlns:p14="http://schemas.microsoft.com/office/powerpoint/2010/main" val="3032980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D354B78-D9B3-45C6-82B7-A41171CCA8AF}"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71D00-B2CC-97DD-C6F3-126C17DF1D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EBE663-6958-9BE1-34FA-9A16F4F87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0AEE72-0E83-9EA8-4987-D6C486CC62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2AD08F5-0EA1-F4A5-3E87-2A65DAFA446B}"/>
              </a:ext>
            </a:extLst>
          </p:cNvPr>
          <p:cNvSpPr>
            <a:spLocks noGrp="1"/>
          </p:cNvSpPr>
          <p:nvPr>
            <p:ph type="sldNum" sz="quarter" idx="10"/>
          </p:nvPr>
        </p:nvSpPr>
        <p:spPr/>
        <p:txBody>
          <a:bodyPr/>
          <a:lstStyle/>
          <a:p>
            <a:fld id="{1D354B78-D9B3-45C6-82B7-A41171CCA8AF}"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282423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FB263-F80B-0F2A-BEA6-AF3F78023C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BA2445-B02D-8E38-2796-32A38A0B03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27AC4C-5C00-7483-B65B-E4752811F94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7215628-CEB1-79DC-6FC2-8F2B020CB12B}"/>
              </a:ext>
            </a:extLst>
          </p:cNvPr>
          <p:cNvSpPr>
            <a:spLocks noGrp="1"/>
          </p:cNvSpPr>
          <p:nvPr>
            <p:ph type="sldNum" sz="quarter" idx="10"/>
          </p:nvPr>
        </p:nvSpPr>
        <p:spPr/>
        <p:txBody>
          <a:bodyPr/>
          <a:lstStyle/>
          <a:p>
            <a:fld id="{1D354B78-D9B3-45C6-82B7-A41171CCA8AF}"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2798093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354B78-D9B3-45C6-82B7-A41171CCA8AF}" type="slidenum">
              <a:rPr lang="en-US" smtClean="0"/>
              <a:pPr/>
              <a:t>5</a:t>
            </a:fld>
            <a:endParaRPr lang="en-US"/>
          </a:p>
        </p:txBody>
      </p:sp>
    </p:spTree>
    <p:extLst>
      <p:ext uri="{BB962C8B-B14F-4D97-AF65-F5344CB8AC3E}">
        <p14:creationId xmlns:p14="http://schemas.microsoft.com/office/powerpoint/2010/main" val="1007736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354B78-D9B3-45C6-82B7-A41171CCA8AF}" type="slidenum">
              <a:rPr lang="en-US" smtClean="0"/>
              <a:pPr/>
              <a:t>6</a:t>
            </a:fld>
            <a:endParaRPr lang="en-US"/>
          </a:p>
        </p:txBody>
      </p:sp>
    </p:spTree>
    <p:extLst>
      <p:ext uri="{BB962C8B-B14F-4D97-AF65-F5344CB8AC3E}">
        <p14:creationId xmlns:p14="http://schemas.microsoft.com/office/powerpoint/2010/main" val="2364121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354B78-D9B3-45C6-82B7-A41171CCA8AF}" type="slidenum">
              <a:rPr lang="en-US" smtClean="0"/>
              <a:pPr/>
              <a:t>7</a:t>
            </a:fld>
            <a:endParaRPr lang="en-US"/>
          </a:p>
        </p:txBody>
      </p:sp>
    </p:spTree>
    <p:extLst>
      <p:ext uri="{BB962C8B-B14F-4D97-AF65-F5344CB8AC3E}">
        <p14:creationId xmlns:p14="http://schemas.microsoft.com/office/powerpoint/2010/main" val="22778236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354B78-D9B3-45C6-82B7-A41171CCA8AF}" type="slidenum">
              <a:rPr lang="en-US" smtClean="0"/>
              <a:pPr/>
              <a:t>8</a:t>
            </a:fld>
            <a:endParaRPr lang="en-US"/>
          </a:p>
        </p:txBody>
      </p:sp>
    </p:spTree>
    <p:extLst>
      <p:ext uri="{BB962C8B-B14F-4D97-AF65-F5344CB8AC3E}">
        <p14:creationId xmlns:p14="http://schemas.microsoft.com/office/powerpoint/2010/main" val="1164701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354B78-D9B3-45C6-82B7-A41171CCA8AF}" type="slidenum">
              <a:rPr lang="en-US" smtClean="0"/>
              <a:pPr/>
              <a:t>9</a:t>
            </a:fld>
            <a:endParaRPr lang="en-US"/>
          </a:p>
        </p:txBody>
      </p:sp>
    </p:spTree>
    <p:extLst>
      <p:ext uri="{BB962C8B-B14F-4D97-AF65-F5344CB8AC3E}">
        <p14:creationId xmlns:p14="http://schemas.microsoft.com/office/powerpoint/2010/main" val="1164701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9"/>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756943A-DF64-450C-A954-85706954AE3F}"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AEAAA-E0A3-49B0-9985-BFFDB2B17793}" type="slidenum">
              <a:rPr lang="en-US" smtClean="0"/>
              <a:pPr/>
              <a:t>‹#›</a:t>
            </a:fld>
            <a:endParaRPr lang="en-US"/>
          </a:p>
        </p:txBody>
      </p:sp>
    </p:spTree>
    <p:extLst>
      <p:ext uri="{BB962C8B-B14F-4D97-AF65-F5344CB8AC3E}">
        <p14:creationId xmlns:p14="http://schemas.microsoft.com/office/powerpoint/2010/main" val="2298981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56943A-DF64-450C-A954-85706954AE3F}"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AEAAA-E0A3-49B0-9985-BFFDB2B17793}" type="slidenum">
              <a:rPr lang="en-US" smtClean="0"/>
              <a:pPr/>
              <a:t>‹#›</a:t>
            </a:fld>
            <a:endParaRPr lang="en-US"/>
          </a:p>
        </p:txBody>
      </p:sp>
    </p:spTree>
    <p:extLst>
      <p:ext uri="{BB962C8B-B14F-4D97-AF65-F5344CB8AC3E}">
        <p14:creationId xmlns:p14="http://schemas.microsoft.com/office/powerpoint/2010/main" val="1935022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56943A-DF64-450C-A954-85706954AE3F}"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AEAAA-E0A3-49B0-9985-BFFDB2B17793}" type="slidenum">
              <a:rPr lang="en-US" smtClean="0"/>
              <a:pPr/>
              <a:t>‹#›</a:t>
            </a:fld>
            <a:endParaRPr lang="en-US"/>
          </a:p>
        </p:txBody>
      </p:sp>
    </p:spTree>
    <p:extLst>
      <p:ext uri="{BB962C8B-B14F-4D97-AF65-F5344CB8AC3E}">
        <p14:creationId xmlns:p14="http://schemas.microsoft.com/office/powerpoint/2010/main" val="21048241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200150" y="6400800"/>
            <a:ext cx="5486400" cy="9144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0" y="4799685"/>
            <a:ext cx="6858000" cy="134824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206085" y="4496105"/>
            <a:ext cx="5645057" cy="1348245"/>
          </a:xfrm>
        </p:spPr>
        <p:txBody>
          <a:bodyPr anchor="ctr"/>
          <a:lstStyle>
            <a:lvl1pPr algn="l">
              <a:buNone/>
              <a:defRPr sz="2800" b="0">
                <a:solidFill>
                  <a:srgbClr val="FFFFFF"/>
                </a:solidFill>
              </a:defRPr>
            </a:lvl1pPr>
          </a:lstStyle>
          <a:p>
            <a:r>
              <a:rPr kumimoji="0" lang="en-US"/>
              <a:t>Click to edit Master title style</a:t>
            </a:r>
          </a:p>
        </p:txBody>
      </p:sp>
      <p:sp>
        <p:nvSpPr>
          <p:cNvPr id="13" name="Slide Number Placeholder 12"/>
          <p:cNvSpPr>
            <a:spLocks noGrp="1"/>
          </p:cNvSpPr>
          <p:nvPr>
            <p:ph type="sldNum" sz="quarter" idx="11"/>
          </p:nvPr>
        </p:nvSpPr>
        <p:spPr>
          <a:xfrm>
            <a:off x="-6858" y="4817549"/>
            <a:ext cx="1924816" cy="1348246"/>
          </a:xfrm>
        </p:spPr>
        <p:txBody>
          <a:bodyPr rtlCol="0"/>
          <a:lstStyle>
            <a:lvl1pPr>
              <a:defRPr sz="2800"/>
            </a:lvl1pPr>
          </a:lstStyle>
          <a:p>
            <a:fld id="{DEFAEAAA-E0A3-49B0-9985-BFFDB2B17793}" type="slidenum">
              <a:rPr lang="en-US" smtClean="0"/>
              <a:pPr/>
              <a:t>‹#›</a:t>
            </a:fld>
            <a:endParaRPr lang="en-US"/>
          </a:p>
        </p:txBody>
      </p:sp>
      <p:sp>
        <p:nvSpPr>
          <p:cNvPr id="3" name="Picture Placeholder 2"/>
          <p:cNvSpPr>
            <a:spLocks noGrp="1"/>
          </p:cNvSpPr>
          <p:nvPr>
            <p:ph type="pic" idx="1"/>
          </p:nvPr>
        </p:nvSpPr>
        <p:spPr>
          <a:xfrm>
            <a:off x="3476540" y="245985"/>
            <a:ext cx="3291840" cy="4420210"/>
          </a:xfrm>
          <a:solidFill>
            <a:schemeClr val="accent1">
              <a:tint val="40000"/>
            </a:schemeClr>
          </a:solidFill>
          <a:ln>
            <a:noFill/>
          </a:ln>
        </p:spPr>
        <p:txBody>
          <a:bodyPr/>
          <a:lstStyle>
            <a:lvl1pPr marL="0" indent="0">
              <a:buNone/>
              <a:defRPr sz="3200"/>
            </a:lvl1pPr>
          </a:lstStyle>
          <a:p>
            <a:r>
              <a:rPr kumimoji="0" lang="en-US"/>
              <a:t>Click icon to add picture</a:t>
            </a:r>
          </a:p>
        </p:txBody>
      </p:sp>
      <p:sp>
        <p:nvSpPr>
          <p:cNvPr id="15" name="Rectangle 14"/>
          <p:cNvSpPr/>
          <p:nvPr userDrawn="1"/>
        </p:nvSpPr>
        <p:spPr>
          <a:xfrm>
            <a:off x="-6858" y="4799685"/>
            <a:ext cx="6864859" cy="134824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6" name="Picture Placeholder 2"/>
          <p:cNvSpPr>
            <a:spLocks noGrp="1"/>
          </p:cNvSpPr>
          <p:nvPr>
            <p:ph type="pic" idx="13"/>
          </p:nvPr>
        </p:nvSpPr>
        <p:spPr>
          <a:xfrm>
            <a:off x="89620" y="245985"/>
            <a:ext cx="3291840" cy="4420210"/>
          </a:xfrm>
          <a:solidFill>
            <a:schemeClr val="accent1">
              <a:tint val="40000"/>
            </a:schemeClr>
          </a:solidFill>
          <a:ln>
            <a:noFill/>
          </a:ln>
        </p:spPr>
        <p:txBody>
          <a:bodyPr/>
          <a:lstStyle>
            <a:lvl1pPr marL="0" indent="0">
              <a:buNone/>
              <a:defRPr sz="3200"/>
            </a:lvl1pPr>
          </a:lstStyle>
          <a:p>
            <a:r>
              <a:rPr kumimoji="0" lang="en-US"/>
              <a:t>Click icon to add picture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56943A-DF64-450C-A954-85706954AE3F}"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AEAAA-E0A3-49B0-9985-BFFDB2B17793}" type="slidenum">
              <a:rPr lang="en-US" smtClean="0"/>
              <a:pPr/>
              <a:t>‹#›</a:t>
            </a:fld>
            <a:endParaRPr lang="en-US"/>
          </a:p>
        </p:txBody>
      </p:sp>
    </p:spTree>
    <p:extLst>
      <p:ext uri="{BB962C8B-B14F-4D97-AF65-F5344CB8AC3E}">
        <p14:creationId xmlns:p14="http://schemas.microsoft.com/office/powerpoint/2010/main" val="2303314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20"/>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56943A-DF64-450C-A954-85706954AE3F}"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AEAAA-E0A3-49B0-9985-BFFDB2B17793}" type="slidenum">
              <a:rPr lang="en-US" smtClean="0"/>
              <a:pPr/>
              <a:t>‹#›</a:t>
            </a:fld>
            <a:endParaRPr lang="en-US"/>
          </a:p>
        </p:txBody>
      </p:sp>
    </p:spTree>
    <p:extLst>
      <p:ext uri="{BB962C8B-B14F-4D97-AF65-F5344CB8AC3E}">
        <p14:creationId xmlns:p14="http://schemas.microsoft.com/office/powerpoint/2010/main" val="248960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7176" y="2844801"/>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628901" y="2844801"/>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756943A-DF64-450C-A954-85706954AE3F}"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FAEAAA-E0A3-49B0-9985-BFFDB2B17793}" type="slidenum">
              <a:rPr lang="en-US" smtClean="0"/>
              <a:pPr/>
              <a:t>‹#›</a:t>
            </a:fld>
            <a:endParaRPr lang="en-US"/>
          </a:p>
        </p:txBody>
      </p:sp>
    </p:spTree>
    <p:extLst>
      <p:ext uri="{BB962C8B-B14F-4D97-AF65-F5344CB8AC3E}">
        <p14:creationId xmlns:p14="http://schemas.microsoft.com/office/powerpoint/2010/main" val="1143180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1"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1"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70"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756943A-DF64-450C-A954-85706954AE3F}" type="datetimeFigureOut">
              <a:rPr lang="en-US" smtClean="0"/>
              <a:pPr/>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FAEAAA-E0A3-49B0-9985-BFFDB2B17793}" type="slidenum">
              <a:rPr lang="en-US" smtClean="0"/>
              <a:pPr/>
              <a:t>‹#›</a:t>
            </a:fld>
            <a:endParaRPr lang="en-US"/>
          </a:p>
        </p:txBody>
      </p:sp>
    </p:spTree>
    <p:extLst>
      <p:ext uri="{BB962C8B-B14F-4D97-AF65-F5344CB8AC3E}">
        <p14:creationId xmlns:p14="http://schemas.microsoft.com/office/powerpoint/2010/main" val="1688295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56943A-DF64-450C-A954-85706954AE3F}" type="datetimeFigureOut">
              <a:rPr lang="en-US" smtClean="0"/>
              <a:pPr/>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FAEAAA-E0A3-49B0-9985-BFFDB2B17793}" type="slidenum">
              <a:rPr lang="en-US" smtClean="0"/>
              <a:pPr/>
              <a:t>‹#›</a:t>
            </a:fld>
            <a:endParaRPr lang="en-US"/>
          </a:p>
        </p:txBody>
      </p:sp>
    </p:spTree>
    <p:extLst>
      <p:ext uri="{BB962C8B-B14F-4D97-AF65-F5344CB8AC3E}">
        <p14:creationId xmlns:p14="http://schemas.microsoft.com/office/powerpoint/2010/main" val="2036658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56943A-DF64-450C-A954-85706954AE3F}" type="datetimeFigureOut">
              <a:rPr lang="en-US" smtClean="0"/>
              <a:pPr/>
              <a:t>8/18/2026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FAEAAA-E0A3-49B0-9985-BFFDB2B17793}" type="slidenum">
              <a:rPr lang="en-US" smtClean="0"/>
              <a:pPr/>
              <a:t>‹#›</a:t>
            </a:fld>
            <a:endParaRPr lang="en-US"/>
          </a:p>
        </p:txBody>
      </p:sp>
    </p:spTree>
    <p:extLst>
      <p:ext uri="{BB962C8B-B14F-4D97-AF65-F5344CB8AC3E}">
        <p14:creationId xmlns:p14="http://schemas.microsoft.com/office/powerpoint/2010/main" val="2639702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8" y="364069"/>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913468"/>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56943A-DF64-450C-A954-85706954AE3F}"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FAEAAA-E0A3-49B0-9985-BFFDB2B17793}" type="slidenum">
              <a:rPr lang="en-US" smtClean="0"/>
              <a:pPr/>
              <a:t>‹#›</a:t>
            </a:fld>
            <a:endParaRPr lang="en-US"/>
          </a:p>
        </p:txBody>
      </p:sp>
    </p:spTree>
    <p:extLst>
      <p:ext uri="{BB962C8B-B14F-4D97-AF65-F5344CB8AC3E}">
        <p14:creationId xmlns:p14="http://schemas.microsoft.com/office/powerpoint/2010/main" val="689990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1"/>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56943A-DF64-450C-A954-85706954AE3F}"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FAEAAA-E0A3-49B0-9985-BFFDB2B17793}" type="slidenum">
              <a:rPr lang="en-US" smtClean="0"/>
              <a:pPr/>
              <a:t>‹#›</a:t>
            </a:fld>
            <a:endParaRPr lang="en-US"/>
          </a:p>
        </p:txBody>
      </p:sp>
    </p:spTree>
    <p:extLst>
      <p:ext uri="{BB962C8B-B14F-4D97-AF65-F5344CB8AC3E}">
        <p14:creationId xmlns:p14="http://schemas.microsoft.com/office/powerpoint/2010/main" val="2283769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6"/>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E756943A-DF64-450C-A954-85706954AE3F}" type="datetimeFigureOut">
              <a:rPr lang="en-US" smtClean="0"/>
              <a:pPr/>
              <a:t>8/18/2026</a:t>
            </a:fld>
            <a:endParaRPr lang="en-US"/>
          </a:p>
        </p:txBody>
      </p:sp>
      <p:sp>
        <p:nvSpPr>
          <p:cNvPr id="5" name="Footer Placeholder 4"/>
          <p:cNvSpPr>
            <a:spLocks noGrp="1"/>
          </p:cNvSpPr>
          <p:nvPr>
            <p:ph type="ftr" sz="quarter" idx="3"/>
          </p:nvPr>
        </p:nvSpPr>
        <p:spPr>
          <a:xfrm>
            <a:off x="2343150" y="8475136"/>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6"/>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DEFAEAAA-E0A3-49B0-9985-BFFDB2B17793}" type="slidenum">
              <a:rPr lang="en-US" smtClean="0"/>
              <a:pPr/>
              <a:t>‹#›</a:t>
            </a:fld>
            <a:endParaRPr lang="en-US"/>
          </a:p>
        </p:txBody>
      </p:sp>
    </p:spTree>
    <p:extLst>
      <p:ext uri="{BB962C8B-B14F-4D97-AF65-F5344CB8AC3E}">
        <p14:creationId xmlns:p14="http://schemas.microsoft.com/office/powerpoint/2010/main" val="4140454839"/>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5.tiff"/><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sci.washington.edu"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hyperlink" Target="http://www.tbi.washington.edu/" TargetMode="External"/><Relationship Id="rId4" Type="http://schemas.openxmlformats.org/officeDocument/2006/relationships/hyperlink" Target="https://www.youtube.com/user/UWSpinalCordInjury"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sci.washington.edu/"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sites.uw.edu/amputeesupportgroup/"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https://one.uwmedicine.org/sites/hmc/Lists/Homepage%20Articles/DispForm.aspx?ID=24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3988"/>
            <a:ext cx="5943600" cy="1371600"/>
          </a:xfrm>
        </p:spPr>
        <p:txBody>
          <a:bodyPr>
            <a:noAutofit/>
          </a:bodyPr>
          <a:lstStyle/>
          <a:p>
            <a:pPr algn="ctr"/>
            <a:r>
              <a:rPr lang="en-US" sz="2800" b="1" dirty="0"/>
              <a:t>2025 ANNUAL REPORT</a:t>
            </a:r>
            <a:br>
              <a:rPr lang="en-US" sz="2800" b="1" dirty="0"/>
            </a:br>
            <a:r>
              <a:rPr lang="en-US" sz="2000" dirty="0"/>
              <a:t>Harborview Medical Center</a:t>
            </a:r>
            <a:br>
              <a:rPr lang="en-US" sz="2000" dirty="0"/>
            </a:br>
            <a:r>
              <a:rPr lang="en-US" sz="2000" dirty="0"/>
              <a:t>A DESIGNATED LEVEL I TRAUMA CENTER</a:t>
            </a:r>
            <a:br>
              <a:rPr lang="en-US" sz="2000" dirty="0"/>
            </a:br>
            <a:r>
              <a:rPr lang="en-US" sz="2000" dirty="0"/>
              <a:t>Inpatient Rehabilitation Unit</a:t>
            </a:r>
          </a:p>
        </p:txBody>
      </p:sp>
      <p:sp>
        <p:nvSpPr>
          <p:cNvPr id="9" name="Content Placeholder 6"/>
          <p:cNvSpPr txBox="1">
            <a:spLocks/>
          </p:cNvSpPr>
          <p:nvPr/>
        </p:nvSpPr>
        <p:spPr>
          <a:xfrm>
            <a:off x="228600" y="2263634"/>
            <a:ext cx="6400800" cy="2286000"/>
          </a:xfrm>
          <a:prstGeom prst="roundRect">
            <a:avLst>
              <a:gd name="adj" fmla="val 9400"/>
            </a:avLst>
          </a:prstGeom>
          <a:solidFill>
            <a:schemeClr val="accent3">
              <a:lumMod val="75000"/>
            </a:schemeClr>
          </a:solidFill>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dk1"/>
                </a:solidFill>
                <a:latin typeface="+mn-lt"/>
                <a:ea typeface="+mn-ea"/>
                <a:cs typeface="+mn-cs"/>
              </a:defRPr>
            </a:lvl9pPr>
          </a:lstStyle>
          <a:p>
            <a:pPr marL="0" indent="0" algn="ctr">
              <a:buNone/>
            </a:pPr>
            <a:r>
              <a:rPr lang="en-US" sz="1800" b="1"/>
              <a:t>Mission</a:t>
            </a:r>
            <a:r>
              <a:rPr lang="en-US" sz="1800"/>
              <a:t>:</a:t>
            </a:r>
            <a:r>
              <a:rPr lang="en-US" sz="1600"/>
              <a:t> The mission of the Department of Rehabilitation Medicine is to improve the health, function, and quality of life of those we serve.</a:t>
            </a:r>
          </a:p>
          <a:p>
            <a:pPr marL="0" indent="0" algn="ctr">
              <a:buNone/>
            </a:pPr>
            <a:r>
              <a:rPr lang="en-US" sz="1800" b="1"/>
              <a:t>Values</a:t>
            </a:r>
            <a:r>
              <a:rPr lang="en-US" sz="1800"/>
              <a:t>: </a:t>
            </a:r>
            <a:r>
              <a:rPr lang="en-US" sz="1600"/>
              <a:t>We strive to provide excellent care, enhanced by a strong commitment to teaching, community service, and research. It is our belief that the highest quality rehabilitation is best achieved in partnership with the patient and their family. Our staff respects diversity and recognizes that every person deserves their own unique treatment plan.</a:t>
            </a:r>
          </a:p>
        </p:txBody>
      </p:sp>
      <p:graphicFrame>
        <p:nvGraphicFramePr>
          <p:cNvPr id="14" name="Chart 13" descr="HMC Inpatient Rehab Admissions per Year. The chart compares annual admissions for calendar years 2023 through 2025. Admissions were 417 in 2023, 463 in 2024, and 466 in 2025. Admissions increased by 46 patients from 2023 to 2024 and remained relatively stable from 2024 to 2025, increasing by 3 patients.">
            <a:extLst>
              <a:ext uri="{FF2B5EF4-FFF2-40B4-BE49-F238E27FC236}">
                <a16:creationId xmlns:a16="http://schemas.microsoft.com/office/drawing/2014/main" id="{399E38A7-9E08-4878-BA5D-203E325F73EC}"/>
              </a:ext>
            </a:extLst>
          </p:cNvPr>
          <p:cNvGraphicFramePr>
            <a:graphicFrameLocks/>
          </p:cNvGraphicFramePr>
          <p:nvPr>
            <p:extLst>
              <p:ext uri="{D42A27DB-BD31-4B8C-83A1-F6EECF244321}">
                <p14:modId xmlns:p14="http://schemas.microsoft.com/office/powerpoint/2010/main" val="1897897523"/>
              </p:ext>
            </p:extLst>
          </p:nvPr>
        </p:nvGraphicFramePr>
        <p:xfrm>
          <a:off x="228599" y="4977681"/>
          <a:ext cx="6400799" cy="350157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6400800" cy="1143000"/>
          </a:xfrm>
        </p:spPr>
        <p:txBody>
          <a:bodyPr vert="horz" lIns="91440" tIns="45720" rIns="91440" bIns="45720" rtlCol="0" anchor="ctr">
            <a:normAutofit/>
          </a:bodyPr>
          <a:lstStyle/>
          <a:p>
            <a:r>
              <a:rPr lang="en-US" sz="3200" b="1" dirty="0">
                <a:solidFill>
                  <a:schemeClr val="tx2">
                    <a:lumMod val="75000"/>
                  </a:schemeClr>
                </a:solidFill>
              </a:rPr>
              <a:t>2025 Publications</a:t>
            </a:r>
          </a:p>
        </p:txBody>
      </p:sp>
      <p:sp>
        <p:nvSpPr>
          <p:cNvPr id="3" name="TextBox 2">
            <a:extLst>
              <a:ext uri="{FF2B5EF4-FFF2-40B4-BE49-F238E27FC236}">
                <a16:creationId xmlns:a16="http://schemas.microsoft.com/office/drawing/2014/main" id="{8338ACC8-FAA5-2152-A109-9B0409ED857B}"/>
              </a:ext>
            </a:extLst>
          </p:cNvPr>
          <p:cNvSpPr txBox="1"/>
          <p:nvPr/>
        </p:nvSpPr>
        <p:spPr>
          <a:xfrm>
            <a:off x="228600" y="1143000"/>
            <a:ext cx="6400800" cy="7478970"/>
          </a:xfrm>
          <a:prstGeom prst="rect">
            <a:avLst/>
          </a:prstGeom>
          <a:noFill/>
        </p:spPr>
        <p:txBody>
          <a:bodyPr wrap="square" rtlCol="0">
            <a:spAutoFit/>
          </a:bodyPr>
          <a:lstStyle/>
          <a:p>
            <a:r>
              <a:rPr lang="en-US" sz="1000" b="1" err="1"/>
              <a:t>Addoh</a:t>
            </a:r>
            <a:r>
              <a:rPr lang="en-US" sz="1000" b="1"/>
              <a:t> O</a:t>
            </a:r>
            <a:r>
              <a:rPr lang="en-US" sz="1000"/>
              <a:t>, Axelrod A, Gormley C, Mahasin S, Tonkin B, Senk A, Seidel E. Use of Videos as Disability Educational Tools for Medical Students. International Medical Education, 2025 Oct 15:4(4). DOI: 10.3390/ime4040041.</a:t>
            </a:r>
          </a:p>
          <a:p>
            <a:r>
              <a:rPr lang="en-US" sz="1000"/>
              <a:t> </a:t>
            </a:r>
          </a:p>
          <a:p>
            <a:r>
              <a:rPr lang="en-US" sz="1000" err="1"/>
              <a:t>Babitts</a:t>
            </a:r>
            <a:r>
              <a:rPr lang="en-US" sz="1000"/>
              <a:t> A, Chen AT, Fillipo R, </a:t>
            </a:r>
            <a:r>
              <a:rPr lang="en-US" sz="1000" b="1"/>
              <a:t>Friedly JL</a:t>
            </a:r>
            <a:r>
              <a:rPr lang="en-US" sz="1000"/>
              <a:t>, Jarvik JG, Suri P, Rundell SD. Comparing Influential Variables for Low and High Recovery Expectations among Those with Lumbar Spinal Stenosis: A Network Analysis. Journal of Pain, 2025 Apr:29(1). DOI: 10.1016/j.jpain.2025.105130.</a:t>
            </a:r>
          </a:p>
          <a:p>
            <a:r>
              <a:rPr lang="en-US" sz="1000"/>
              <a:t> </a:t>
            </a:r>
          </a:p>
          <a:p>
            <a:r>
              <a:rPr lang="en-US" sz="1000" b="1"/>
              <a:t>Barnett HM</a:t>
            </a:r>
            <a:r>
              <a:rPr lang="en-US" sz="1000"/>
              <a:t>, </a:t>
            </a:r>
            <a:r>
              <a:rPr lang="en-US" sz="1000" b="1"/>
              <a:t>Seeds AN</a:t>
            </a:r>
            <a:r>
              <a:rPr lang="en-US" sz="1000"/>
              <a:t>, Dowell KR, Nehra D,</a:t>
            </a:r>
            <a:r>
              <a:rPr lang="en-US" sz="1000" b="1"/>
              <a:t> Crane DA</a:t>
            </a:r>
            <a:r>
              <a:rPr lang="en-US" sz="1000"/>
              <a:t>. Timing of surgical intervention after firearm-related spinal cord injury. J Spinal Cord Med, 2025 Sep 3:48(5):912-919. DOI: 10.1080/10790268.2024.2379069.</a:t>
            </a:r>
          </a:p>
          <a:p>
            <a:r>
              <a:rPr lang="en-US" sz="1000"/>
              <a:t> </a:t>
            </a:r>
          </a:p>
          <a:p>
            <a:r>
              <a:rPr lang="en-US" sz="1000" b="1"/>
              <a:t>Friedly JL</a:t>
            </a:r>
            <a:r>
              <a:rPr lang="en-US" sz="1000"/>
              <a:t>, Roman J, Long J, Grewal M, Chopra A, Bender J, Gentile N, Knowles LM, Herring T, O'Loughlin K, Rivera N. The healing role of music and arts in long COVID: A patient perspective. PM&amp;R, 2025 Jun:17(6):709-715. DOI: 10.1002/pmrj.13430.</a:t>
            </a:r>
          </a:p>
          <a:p>
            <a:r>
              <a:rPr lang="en-US" sz="1000"/>
              <a:t> </a:t>
            </a:r>
          </a:p>
          <a:p>
            <a:r>
              <a:rPr lang="en-US" sz="1000"/>
              <a:t>Gold LS, Heagerty PJ, Hansen RN, </a:t>
            </a:r>
            <a:r>
              <a:rPr lang="en-US" sz="1000" b="1"/>
              <a:t>Friedly JL,</a:t>
            </a:r>
            <a:r>
              <a:rPr lang="en-US" sz="1000"/>
              <a:t> Deyo RA, Curatolo M, Turner JA, Rundell SD, Jarvik JG, Suri P. Adverse respiratory events during treatment with gabapentin and opioids among older adults with spine-related conditions: A propensity-matched cohort study in the US Medicare population. Spine Journal, 2025 Sep:25(9):2096-2107. DOI: 10.1016/j.spinee.2025.03.014.</a:t>
            </a:r>
          </a:p>
          <a:p>
            <a:r>
              <a:rPr lang="en-US" sz="1000"/>
              <a:t> </a:t>
            </a:r>
          </a:p>
          <a:p>
            <a:r>
              <a:rPr lang="en-US" sz="1000"/>
              <a:t>Gold LS, Heagerty PJ, Hansen RN, </a:t>
            </a:r>
            <a:r>
              <a:rPr lang="en-US" sz="1000" b="1"/>
              <a:t>Friedly JL</a:t>
            </a:r>
            <a:r>
              <a:rPr lang="en-US" sz="1000"/>
              <a:t>, Johnston SK, Deyo RA, Curatolo M, Turner JA, Rundell SD, </a:t>
            </a:r>
            <a:r>
              <a:rPr lang="en-US" sz="1000" err="1"/>
              <a:t>Wysham</a:t>
            </a:r>
            <a:r>
              <a:rPr lang="en-US" sz="1000"/>
              <a:t> K, Jarvik JG, Suri P. Mortality after concurrent treatment with gabapentin and opioids in older adults with spine diagnoses. Pain, 2025 Apr:166(4):e51-e59. DOI: 10.1097/j.pain.0000000000003448.</a:t>
            </a:r>
          </a:p>
          <a:p>
            <a:r>
              <a:rPr lang="en-US" sz="1000"/>
              <a:t> </a:t>
            </a:r>
          </a:p>
          <a:p>
            <a:r>
              <a:rPr lang="en-US" sz="1000" err="1"/>
              <a:t>Haarbauer</a:t>
            </a:r>
            <a:r>
              <a:rPr lang="en-US" sz="1000"/>
              <a:t>-Krupa J, Wallace T, Clause D, </a:t>
            </a:r>
            <a:r>
              <a:rPr lang="en-US" sz="1000" err="1"/>
              <a:t>Draganich</a:t>
            </a:r>
            <a:r>
              <a:rPr lang="en-US" sz="1000"/>
              <a:t> C, </a:t>
            </a:r>
            <a:r>
              <a:rPr lang="en-US" sz="1000" b="1"/>
              <a:t>Seeds A</a:t>
            </a:r>
            <a:r>
              <a:rPr lang="en-US" sz="1000"/>
              <a:t>. Understanding The Healthcare Needs of Uninsured Individuals With Brain Injuries In The United States. Brain Injury, 2025 Aug 1:39(S1):S113-S114.</a:t>
            </a:r>
          </a:p>
          <a:p>
            <a:r>
              <a:rPr lang="en-US" sz="1000"/>
              <a:t> </a:t>
            </a:r>
          </a:p>
          <a:p>
            <a:r>
              <a:rPr lang="en-US" sz="1000"/>
              <a:t>Hicks CD, </a:t>
            </a:r>
            <a:r>
              <a:rPr lang="en-US" sz="1000" b="1"/>
              <a:t>Barnett HM</a:t>
            </a:r>
            <a:r>
              <a:rPr lang="en-US" sz="1000"/>
              <a:t>, Shi JNF, </a:t>
            </a:r>
            <a:r>
              <a:rPr lang="en-US" sz="1000" err="1"/>
              <a:t>Velonjara</a:t>
            </a:r>
            <a:r>
              <a:rPr lang="en-US" sz="1000"/>
              <a:t> J, </a:t>
            </a:r>
            <a:r>
              <a:rPr lang="en-US" sz="1000" err="1"/>
              <a:t>Kmail</a:t>
            </a:r>
            <a:r>
              <a:rPr lang="en-US" sz="1000"/>
              <a:t> Z, Vavilala MS, Lindo EG. Let's not steal equity from our patients in the name of quality. Frontiers in Public Health, 2025 Jun 6:13. DOI: 10.3389/fpubh.2025.1522743.</a:t>
            </a:r>
          </a:p>
          <a:p>
            <a:r>
              <a:rPr lang="en-US" sz="1000"/>
              <a:t> </a:t>
            </a:r>
          </a:p>
          <a:p>
            <a:r>
              <a:rPr lang="en-US" sz="1000"/>
              <a:t>Lanahan CL, Allyn KJ, Coburn KA, Mertens JC, Krout AJ, DeGrasse NS, Larsen BG, Hafner BJ, </a:t>
            </a:r>
            <a:r>
              <a:rPr lang="en-US" sz="1000" b="1"/>
              <a:t>Friedly JL</a:t>
            </a:r>
            <a:r>
              <a:rPr lang="en-US" sz="1000"/>
              <a:t>, Sanders JE. Frequent versus infrequent partial doffing in transtibial prosthesis users as a means to stabilize residual limb fluid volume. Clinical Biomechanics, 2025 Jun:126. DOI: 10.1016/j.clinbiomech.2025.106537.</a:t>
            </a:r>
          </a:p>
          <a:p>
            <a:r>
              <a:rPr lang="en-US" sz="1000"/>
              <a:t> </a:t>
            </a:r>
          </a:p>
          <a:p>
            <a:r>
              <a:rPr lang="en-US" sz="1000"/>
              <a:t>Morgan SJ, </a:t>
            </a:r>
            <a:r>
              <a:rPr lang="en-US" sz="1000" b="1"/>
              <a:t>Friedly JL</a:t>
            </a:r>
            <a:r>
              <a:rPr lang="en-US" sz="1000"/>
              <a:t>, Nelson IK, Rosen RE, Humbert AT, Hafner BJ. The effects of microprocessor prosthetic knee use in early rehabilitation: A pilot randomized controlled trial. PM&amp;R, 2025 Apr:17(4):371-383. DOI: 10.1002/pmrj.13321.</a:t>
            </a:r>
          </a:p>
          <a:p>
            <a:r>
              <a:rPr lang="en-US" sz="1000"/>
              <a:t> </a:t>
            </a:r>
          </a:p>
          <a:p>
            <a:r>
              <a:rPr lang="en-US" sz="1000" b="1"/>
              <a:t>Ott J</a:t>
            </a:r>
            <a:r>
              <a:rPr lang="en-US" sz="1000"/>
              <a:t>, Bettger JP, Kim H, Oh-Park M. Application of Systematic Assessment of Rehabilitation Situation (STARS) Framework for Stroke Rehabilitation in the United States of America. Current Physical Medicine and Rehabilitation Reports, 2025 Mar 11:13(1). DOI: 10.1007/s40141-025-00482-w.</a:t>
            </a:r>
          </a:p>
          <a:p>
            <a:r>
              <a:rPr lang="en-US" sz="1000"/>
              <a:t> </a:t>
            </a:r>
          </a:p>
          <a:p>
            <a:r>
              <a:rPr lang="en-US" sz="1000"/>
              <a:t>Roseen EJ, Welch SA, Stout N, Bean JF, </a:t>
            </a:r>
            <a:r>
              <a:rPr lang="en-US" sz="1000" b="1"/>
              <a:t>Friedly JL</a:t>
            </a:r>
            <a:r>
              <a:rPr lang="en-US" sz="1000"/>
              <a:t>, Mittman BS. An introduction to implementation science in rehabilitation medicine. PM&amp;R, 2025 Nov:17:S6-S20. DOI: 10.1002/pmrj.70040.</a:t>
            </a:r>
          </a:p>
          <a:p>
            <a:r>
              <a:rPr lang="en-US" sz="1000"/>
              <a:t> </a:t>
            </a:r>
          </a:p>
          <a:p>
            <a:r>
              <a:rPr lang="en-US" sz="1000"/>
              <a:t>Rundell SD, Meier EN, Jarvik JG, </a:t>
            </a:r>
            <a:r>
              <a:rPr lang="en-US" sz="1000" b="1"/>
              <a:t>Friedly JL</a:t>
            </a:r>
            <a:r>
              <a:rPr lang="en-US" sz="1000"/>
              <a:t>, Horn ME, Suri P, </a:t>
            </a:r>
            <a:r>
              <a:rPr lang="en-US" sz="1000" err="1"/>
              <a:t>Cizik</a:t>
            </a:r>
            <a:r>
              <a:rPr lang="en-US" sz="1000"/>
              <a:t> AM, Heagerty PJ, Johnston SK, Fillipo R, Burke C, Danyluk ST, </a:t>
            </a:r>
            <a:r>
              <a:rPr lang="en-US" sz="1000" err="1"/>
              <a:t>Seebeck</a:t>
            </a:r>
            <a:r>
              <a:rPr lang="en-US" sz="1000"/>
              <a:t> K, Goode AP. Phenotypes of patients with symptomatic lumbar spinal stenosis presenting for nonoperative care: baseline data from the Lumbar Stenosis Prognostic Subgroups for Personalizing Care and Treatment Study (PROSPECTS). Pain Medicine, 2025 Aug:27(2):177-188. DOI: 10.1093/pm/pnaf099.</a:t>
            </a:r>
          </a:p>
          <a:p>
            <a:r>
              <a:rPr lang="en-US" sz="1000"/>
              <a:t> </a:t>
            </a:r>
          </a:p>
        </p:txBody>
      </p:sp>
    </p:spTree>
    <p:extLst>
      <p:ext uri="{BB962C8B-B14F-4D97-AF65-F5344CB8AC3E}">
        <p14:creationId xmlns:p14="http://schemas.microsoft.com/office/powerpoint/2010/main" val="3761062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07288-BCB8-3CB2-A340-EBB272BB16DF}"/>
              </a:ext>
            </a:extLst>
          </p:cNvPr>
          <p:cNvSpPr>
            <a:spLocks noGrp="1"/>
          </p:cNvSpPr>
          <p:nvPr>
            <p:ph type="title"/>
          </p:nvPr>
        </p:nvSpPr>
        <p:spPr>
          <a:xfrm>
            <a:off x="228600" y="0"/>
            <a:ext cx="6400800" cy="1143000"/>
          </a:xfrm>
        </p:spPr>
        <p:txBody>
          <a:bodyPr>
            <a:normAutofit/>
          </a:bodyPr>
          <a:lstStyle/>
          <a:p>
            <a:r>
              <a:rPr lang="en-US" sz="3200" b="1" dirty="0">
                <a:solidFill>
                  <a:schemeClr val="tx2">
                    <a:lumMod val="75000"/>
                  </a:schemeClr>
                </a:solidFill>
              </a:rPr>
              <a:t>2025 Publications </a:t>
            </a:r>
            <a:r>
              <a:rPr lang="en-US" sz="1600" b="1" dirty="0">
                <a:solidFill>
                  <a:schemeClr val="tx2">
                    <a:lumMod val="75000"/>
                  </a:schemeClr>
                </a:solidFill>
              </a:rPr>
              <a:t>(continued)</a:t>
            </a:r>
            <a:endParaRPr lang="en-US" sz="1600" dirty="0"/>
          </a:p>
        </p:txBody>
      </p:sp>
      <p:sp>
        <p:nvSpPr>
          <p:cNvPr id="3" name="Content Placeholder 2">
            <a:extLst>
              <a:ext uri="{FF2B5EF4-FFF2-40B4-BE49-F238E27FC236}">
                <a16:creationId xmlns:a16="http://schemas.microsoft.com/office/drawing/2014/main" id="{499F1063-C32E-854A-1D08-5E1BA150D9B8}"/>
              </a:ext>
            </a:extLst>
          </p:cNvPr>
          <p:cNvSpPr>
            <a:spLocks noGrp="1"/>
          </p:cNvSpPr>
          <p:nvPr>
            <p:ph idx="1"/>
          </p:nvPr>
        </p:nvSpPr>
        <p:spPr>
          <a:xfrm>
            <a:off x="228600" y="1143000"/>
            <a:ext cx="6400800" cy="7315200"/>
          </a:xfrm>
        </p:spPr>
        <p:txBody>
          <a:bodyPr>
            <a:normAutofit/>
          </a:bodyPr>
          <a:lstStyle/>
          <a:p>
            <a:pPr marL="0" indent="0">
              <a:buNone/>
            </a:pPr>
            <a:r>
              <a:rPr lang="en-US" sz="1000" dirty="0" err="1"/>
              <a:t>Sajdeya</a:t>
            </a:r>
            <a:r>
              <a:rPr lang="en-US" sz="1000" dirty="0"/>
              <a:t> R, Yanez ND, Kampp M, Goodman MD, </a:t>
            </a:r>
            <a:r>
              <a:rPr lang="en-US" sz="1000" dirty="0" err="1"/>
              <a:t>Zonies</a:t>
            </a:r>
            <a:r>
              <a:rPr lang="en-US" sz="1000" dirty="0"/>
              <a:t> D, </a:t>
            </a:r>
            <a:r>
              <a:rPr lang="en-US" sz="1000" dirty="0" err="1"/>
              <a:t>Togioka</a:t>
            </a:r>
            <a:r>
              <a:rPr lang="en-US" sz="1000" dirty="0"/>
              <a:t> B, Nunn A, Winfield RD, Martin ND, Kohli A, Huynh TT, Okonkwo DO, Poblete RA, Gilmore </a:t>
            </a:r>
            <a:r>
              <a:rPr lang="en-US" sz="1000" dirty="0" err="1"/>
              <a:t>EJ</a:t>
            </a:r>
            <a:r>
              <a:rPr lang="en-US" sz="1000" dirty="0"/>
              <a:t>, </a:t>
            </a:r>
            <a:r>
              <a:rPr lang="en-US" sz="1000" dirty="0" err="1"/>
              <a:t>Chesnut</a:t>
            </a:r>
            <a:r>
              <a:rPr lang="en-US" sz="1000" dirty="0"/>
              <a:t> RM, </a:t>
            </a:r>
            <a:r>
              <a:rPr lang="en-US" sz="1000" b="1" dirty="0"/>
              <a:t>Bunnell AE</a:t>
            </a:r>
            <a:r>
              <a:rPr lang="en-US" sz="1000" dirty="0"/>
              <a:t>, </a:t>
            </a:r>
            <a:r>
              <a:rPr lang="en-US" sz="1000" dirty="0" err="1"/>
              <a:t>Ohnuma</a:t>
            </a:r>
            <a:r>
              <a:rPr lang="en-US" sz="1000" dirty="0"/>
              <a:t> T, </a:t>
            </a:r>
            <a:r>
              <a:rPr lang="en-US" sz="1000" dirty="0" err="1"/>
              <a:t>Hashemaghaie</a:t>
            </a:r>
            <a:r>
              <a:rPr lang="en-US" sz="1000" dirty="0"/>
              <a:t> M, </a:t>
            </a:r>
            <a:r>
              <a:rPr lang="en-US" sz="1000" dirty="0" err="1"/>
              <a:t>Treggiari</a:t>
            </a:r>
            <a:r>
              <a:rPr lang="en-US" sz="1000" dirty="0"/>
              <a:t> MM. Early Blood Pressure Targets in Acute Spinal Cord Injury: A Randomized Clinical Trial. JAMA Network Open, 2025 Sep 18:8(9). DOI: 10.1001/</a:t>
            </a:r>
            <a:r>
              <a:rPr lang="en-US" sz="1000" dirty="0" err="1"/>
              <a:t>jamanetworkopen.2025.25364</a:t>
            </a:r>
            <a:r>
              <a:rPr lang="en-US" sz="1000" dirty="0"/>
              <a:t>.</a:t>
            </a:r>
          </a:p>
          <a:p>
            <a:pPr marL="0" indent="0">
              <a:buNone/>
            </a:pPr>
            <a:r>
              <a:rPr lang="en-US" sz="1000" dirty="0"/>
              <a:t> </a:t>
            </a:r>
          </a:p>
          <a:p>
            <a:pPr marL="0" indent="0">
              <a:buNone/>
            </a:pPr>
            <a:r>
              <a:rPr lang="en-US" sz="1000" dirty="0"/>
              <a:t>Smith NL, James A, Matin N, Fong CT, Sharma M, Lele AV, Robba C, </a:t>
            </a:r>
            <a:r>
              <a:rPr lang="en-US" sz="1000" b="1" dirty="0"/>
              <a:t>Mazwi N</a:t>
            </a:r>
            <a:r>
              <a:rPr lang="en-US" sz="1000" dirty="0"/>
              <a:t>, Wiseman DB, Bonow RH, Kross EK, Creutzfeldt CJ, Town J, </a:t>
            </a:r>
            <a:r>
              <a:rPr lang="en-US" sz="1000" dirty="0" err="1"/>
              <a:t>Wahlster</a:t>
            </a:r>
            <a:r>
              <a:rPr lang="en-US" sz="1000" dirty="0"/>
              <a:t> S. Long-Term Outcomes After Severe Acute Brain Injury Requiring Mechanical Ventilation: Recovery Trajectories Among Patients and Mental Health Symptoms of Their Surrogate Decision Makers. Neurocritical Care, 2025 </a:t>
            </a:r>
            <a:r>
              <a:rPr lang="en-US" sz="1000" dirty="0" err="1"/>
              <a:t>Jun:42</a:t>
            </a:r>
            <a:r>
              <a:rPr lang="en-US" sz="1000" dirty="0"/>
              <a:t>(3):896-910. DOI: 10.1007/</a:t>
            </a:r>
            <a:r>
              <a:rPr lang="en-US" sz="1000" dirty="0" err="1"/>
              <a:t>s12028</a:t>
            </a:r>
            <a:r>
              <a:rPr lang="en-US" sz="1000" dirty="0"/>
              <a:t>-024-02164-2.</a:t>
            </a:r>
          </a:p>
          <a:p>
            <a:pPr marL="0" indent="0">
              <a:buNone/>
            </a:pPr>
            <a:r>
              <a:rPr lang="en-US" sz="1000" dirty="0"/>
              <a:t> </a:t>
            </a:r>
          </a:p>
          <a:p>
            <a:pPr marL="0" indent="0">
              <a:buNone/>
            </a:pPr>
            <a:r>
              <a:rPr lang="en-US" sz="1000" dirty="0"/>
              <a:t>Stovall R, Blat C, Roberts E, Liew J, </a:t>
            </a:r>
            <a:r>
              <a:rPr lang="en-US" sz="1000" dirty="0" err="1"/>
              <a:t>Wysham</a:t>
            </a:r>
            <a:r>
              <a:rPr lang="en-US" sz="1000" dirty="0"/>
              <a:t> K, Singh N, </a:t>
            </a:r>
            <a:r>
              <a:rPr lang="en-US" sz="1000" b="1" dirty="0"/>
              <a:t>Friedly J</a:t>
            </a:r>
            <a:r>
              <a:rPr lang="en-US" sz="1000" dirty="0"/>
              <a:t>, Gensler LS, </a:t>
            </a:r>
            <a:r>
              <a:rPr lang="en-US" sz="1000" dirty="0" err="1"/>
              <a:t>Schmajuk</a:t>
            </a:r>
            <a:r>
              <a:rPr lang="en-US" sz="1000" dirty="0"/>
              <a:t> G, </a:t>
            </a:r>
            <a:r>
              <a:rPr lang="en-US" sz="1000" dirty="0" err="1"/>
              <a:t>Yazdany</a:t>
            </a:r>
            <a:r>
              <a:rPr lang="en-US" sz="1000" dirty="0"/>
              <a:t> J. Sex differences in medication discontinuation in axial spondyloarthritis. Arthritis &amp; Rheumatology, 2025 </a:t>
            </a:r>
            <a:r>
              <a:rPr lang="en-US" sz="1000" dirty="0" err="1"/>
              <a:t>Oct:77</a:t>
            </a:r>
            <a:r>
              <a:rPr lang="en-US" sz="1000" dirty="0"/>
              <a:t>(9):5097-5099.</a:t>
            </a:r>
          </a:p>
          <a:p>
            <a:pPr marL="0" indent="0">
              <a:buNone/>
            </a:pPr>
            <a:r>
              <a:rPr lang="en-US" sz="1000" dirty="0"/>
              <a:t> </a:t>
            </a:r>
          </a:p>
          <a:p>
            <a:pPr marL="0" indent="0">
              <a:buNone/>
            </a:pPr>
            <a:r>
              <a:rPr lang="en-US" sz="1000" dirty="0"/>
              <a:t>Suri P, Timmons AKI, </a:t>
            </a:r>
            <a:r>
              <a:rPr lang="en-US" sz="1000" dirty="0" err="1"/>
              <a:t>Korpak</a:t>
            </a:r>
            <a:r>
              <a:rPr lang="en-US" sz="1000" dirty="0"/>
              <a:t> AM, Tanus AD, Brubeck HF, Daniels CJ, Scott H, Morelli D, Costa N, Hodges PW, Day MA, </a:t>
            </a:r>
            <a:r>
              <a:rPr lang="en-US" sz="1000" b="1" dirty="0"/>
              <a:t>Friedly JL</a:t>
            </a:r>
            <a:r>
              <a:rPr lang="en-US" sz="1000" dirty="0"/>
              <a:t>, Heagerty PJ, Jensen MP. Transient and Long-Term Risks of Common Physical Activities in People With Low Back Pain. JAMA Network Open, 2025 Dec 9:8(12). DOI: 10.1001/</a:t>
            </a:r>
            <a:r>
              <a:rPr lang="en-US" sz="1000" dirty="0" err="1"/>
              <a:t>jamanetworkopen.2025.47915</a:t>
            </a:r>
            <a:r>
              <a:rPr lang="en-US" sz="1000" dirty="0"/>
              <a:t>.</a:t>
            </a:r>
          </a:p>
          <a:p>
            <a:pPr marL="0" indent="0">
              <a:buNone/>
            </a:pPr>
            <a:r>
              <a:rPr lang="en-US" sz="1000" dirty="0"/>
              <a:t> </a:t>
            </a:r>
          </a:p>
          <a:p>
            <a:pPr marL="0" indent="0">
              <a:buNone/>
            </a:pPr>
            <a:r>
              <a:rPr lang="en-US" sz="1000" dirty="0"/>
              <a:t>Tanus AD, Nishio I, Williams R, </a:t>
            </a:r>
            <a:r>
              <a:rPr lang="en-US" sz="1000" b="1" dirty="0"/>
              <a:t>Friedly J</a:t>
            </a:r>
            <a:r>
              <a:rPr lang="en-US" sz="1000" dirty="0"/>
              <a:t>, Soares B, Anderson D, Bambara J, Dawson T, Hsu A, Kim PY, </a:t>
            </a:r>
            <a:r>
              <a:rPr lang="en-US" sz="1000" dirty="0" err="1"/>
              <a:t>Krashin</a:t>
            </a:r>
            <a:r>
              <a:rPr lang="en-US" sz="1000" dirty="0"/>
              <a:t> D, Del Piero L, </a:t>
            </a:r>
            <a:r>
              <a:rPr lang="en-US" sz="1000" dirty="0" err="1"/>
              <a:t>Korpak</a:t>
            </a:r>
            <a:r>
              <a:rPr lang="en-US" sz="1000" dirty="0"/>
              <a:t> A, Timmons A, Suri P. Combining procedural and behavioral treatments for chronic low back pain: A pilot feasibility randomized controlled trial. PM&amp;R, 2025 </a:t>
            </a:r>
            <a:r>
              <a:rPr lang="en-US" sz="1000" dirty="0" err="1"/>
              <a:t>Apr:17</a:t>
            </a:r>
            <a:r>
              <a:rPr lang="en-US" sz="1000" dirty="0"/>
              <a:t>(4):431-444. DOI: 10.1002/</a:t>
            </a:r>
            <a:r>
              <a:rPr lang="en-US" sz="1000" dirty="0" err="1"/>
              <a:t>pmrj.13323</a:t>
            </a:r>
            <a:r>
              <a:rPr lang="en-US" sz="1000" dirty="0"/>
              <a:t>.</a:t>
            </a:r>
          </a:p>
          <a:p>
            <a:pPr marL="0" indent="0">
              <a:buNone/>
            </a:pPr>
            <a:r>
              <a:rPr lang="en-US" sz="1000" dirty="0"/>
              <a:t> </a:t>
            </a:r>
          </a:p>
          <a:p>
            <a:pPr marL="0" indent="0">
              <a:buNone/>
            </a:pPr>
            <a:r>
              <a:rPr lang="en-US" sz="1000" dirty="0"/>
              <a:t>Vamos AC, Youngblood RT, Lanahan CL, Allyn KJ, </a:t>
            </a:r>
            <a:r>
              <a:rPr lang="en-US" sz="1000" b="1" dirty="0"/>
              <a:t>Friedly JL</a:t>
            </a:r>
            <a:r>
              <a:rPr lang="en-US" sz="1000" dirty="0"/>
              <a:t>, Sanders JE. Using Bioimpedance Analysis as a Clinical Predictive Tool for the Assessment of Limb Fluid Volume Fluctuation: An Initial Investigation of Transtibial Prosthesis Users. Prosthesis, 2025 May 16:7(3). DOI: 10.3390/</a:t>
            </a:r>
            <a:r>
              <a:rPr lang="en-US" sz="1000" dirty="0" err="1"/>
              <a:t>prosthesis7030053</a:t>
            </a:r>
            <a:r>
              <a:rPr lang="en-US" sz="1000" dirty="0"/>
              <a:t>.</a:t>
            </a:r>
          </a:p>
          <a:p>
            <a:pPr marL="0" indent="0">
              <a:buNone/>
            </a:pPr>
            <a:r>
              <a:rPr lang="en-US" sz="1000" dirty="0"/>
              <a:t> </a:t>
            </a:r>
          </a:p>
          <a:p>
            <a:pPr marL="0" indent="0">
              <a:buNone/>
            </a:pPr>
            <a:r>
              <a:rPr lang="en-US" sz="1000" dirty="0"/>
              <a:t>Zaim SR, Castillo JD, Cabrera A, </a:t>
            </a:r>
            <a:r>
              <a:rPr lang="en-US" sz="1000" b="1" dirty="0"/>
              <a:t>Sankary K</a:t>
            </a:r>
            <a:r>
              <a:rPr lang="en-US" sz="1000" dirty="0"/>
              <a:t>, Ramirez G, Li XJ, Morales LS. Long COVID among Latino Patients of Two Federally Qualified Health Centers in Washington State. Journal of General Internal Medicine, 2025 </a:t>
            </a:r>
            <a:r>
              <a:rPr lang="en-US" sz="1000" dirty="0" err="1"/>
              <a:t>Aug:41</a:t>
            </a:r>
            <a:r>
              <a:rPr lang="en-US" sz="1000" dirty="0"/>
              <a:t>(4):983-985. DOI: 10.1007/</a:t>
            </a:r>
            <a:r>
              <a:rPr lang="en-US" sz="1000" dirty="0" err="1"/>
              <a:t>s11606</a:t>
            </a:r>
            <a:r>
              <a:rPr lang="en-US" sz="1000" dirty="0"/>
              <a:t>-025-09732-y.</a:t>
            </a:r>
          </a:p>
          <a:p>
            <a:pPr marL="0" indent="0">
              <a:buNone/>
            </a:pPr>
            <a:endParaRPr lang="en-US" sz="1000" dirty="0"/>
          </a:p>
        </p:txBody>
      </p:sp>
    </p:spTree>
    <p:extLst>
      <p:ext uri="{BB962C8B-B14F-4D97-AF65-F5344CB8AC3E}">
        <p14:creationId xmlns:p14="http://schemas.microsoft.com/office/powerpoint/2010/main" val="4072852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idx="4294967295"/>
          </p:nvPr>
        </p:nvSpPr>
        <p:spPr>
          <a:xfrm>
            <a:off x="0" y="4758001"/>
            <a:ext cx="3429000" cy="1554481"/>
          </a:xfrm>
          <a:prstGeom prst="rect">
            <a:avLst/>
          </a:prstGeom>
          <a:solidFill>
            <a:srgbClr val="57257D"/>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chemeClr val="bg1"/>
                </a:solidFill>
                <a:effectLst/>
                <a:uLnTx/>
                <a:uFillTx/>
                <a:latin typeface="+mn-lt"/>
                <a:ea typeface="+mn-ea"/>
                <a:cs typeface="+mn-cs"/>
              </a:rPr>
              <a:t>Harborview Medical Center</a:t>
            </a:r>
            <a:br>
              <a:rPr kumimoji="0" lang="en-US" sz="1900" b="1" i="0" u="none" strike="noStrike" kern="1200" cap="none" spc="0" normalizeH="0" baseline="0" noProof="0" dirty="0">
                <a:ln>
                  <a:noFill/>
                </a:ln>
                <a:solidFill>
                  <a:schemeClr val="bg1"/>
                </a:solidFill>
                <a:effectLst/>
                <a:uLnTx/>
                <a:uFillTx/>
                <a:latin typeface="+mn-lt"/>
                <a:ea typeface="+mn-ea"/>
                <a:cs typeface="+mn-cs"/>
              </a:rPr>
            </a:br>
            <a:r>
              <a:rPr kumimoji="0" lang="en-US" sz="1900" b="1" i="0" u="none" strike="noStrike" kern="1200" cap="none" spc="0" normalizeH="0" baseline="0" noProof="0" dirty="0">
                <a:ln>
                  <a:noFill/>
                </a:ln>
                <a:solidFill>
                  <a:schemeClr val="bg1"/>
                </a:solidFill>
                <a:effectLst/>
                <a:uLnTx/>
                <a:uFillTx/>
                <a:latin typeface="+mn-lt"/>
                <a:ea typeface="+mn-ea"/>
                <a:cs typeface="+mn-cs"/>
              </a:rPr>
              <a:t>Inpatient Trauma Rehabilitation </a:t>
            </a:r>
            <a:br>
              <a:rPr kumimoji="0" lang="en-US" sz="1900" b="1" i="0" u="none" strike="noStrike" kern="1200" cap="none" spc="0" normalizeH="0" baseline="0" noProof="0" dirty="0">
                <a:ln>
                  <a:noFill/>
                </a:ln>
                <a:solidFill>
                  <a:schemeClr val="bg1"/>
                </a:solidFill>
                <a:effectLst/>
                <a:uLnTx/>
                <a:uFillTx/>
                <a:latin typeface="+mn-lt"/>
                <a:ea typeface="+mn-ea"/>
                <a:cs typeface="+mn-cs"/>
              </a:rPr>
            </a:br>
            <a:endParaRPr kumimoji="0" lang="en-US" sz="1900" b="1" i="0" u="none" strike="noStrike" kern="1200" cap="none" spc="0" normalizeH="0" baseline="0" noProof="0" dirty="0">
              <a:ln>
                <a:noFill/>
              </a:ln>
              <a:solidFill>
                <a:schemeClr val="bg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chemeClr val="bg1"/>
                </a:solidFill>
                <a:effectLst/>
                <a:uLnTx/>
                <a:uFillTx/>
                <a:latin typeface="+mn-lt"/>
                <a:ea typeface="+mn-ea"/>
                <a:cs typeface="+mn-cs"/>
              </a:rPr>
              <a:t>325 9</a:t>
            </a:r>
            <a:r>
              <a:rPr kumimoji="0" lang="en-US" sz="1900" b="1" i="0" u="none" strike="noStrike" kern="1200" cap="none" spc="0" normalizeH="0" baseline="30000" noProof="0" dirty="0">
                <a:ln>
                  <a:noFill/>
                </a:ln>
                <a:solidFill>
                  <a:schemeClr val="bg1"/>
                </a:solidFill>
                <a:effectLst/>
                <a:uLnTx/>
                <a:uFillTx/>
                <a:latin typeface="+mn-lt"/>
                <a:ea typeface="+mn-ea"/>
                <a:cs typeface="+mn-cs"/>
              </a:rPr>
              <a:t>th</a:t>
            </a:r>
            <a:r>
              <a:rPr kumimoji="0" lang="en-US" sz="1900" b="1" i="0" u="none" strike="noStrike" kern="1200" cap="none" spc="0" normalizeH="0" baseline="0" noProof="0" dirty="0">
                <a:ln>
                  <a:noFill/>
                </a:ln>
                <a:solidFill>
                  <a:schemeClr val="bg1"/>
                </a:solidFill>
                <a:effectLst/>
                <a:uLnTx/>
                <a:uFillTx/>
                <a:latin typeface="+mn-lt"/>
                <a:ea typeface="+mn-ea"/>
                <a:cs typeface="+mn-cs"/>
              </a:rPr>
              <a:t> Avenue, Box 359818</a:t>
            </a:r>
            <a:br>
              <a:rPr kumimoji="0" lang="en-US" sz="1900" b="1" i="0" u="none" strike="noStrike" kern="1200" cap="none" spc="0" normalizeH="0" baseline="0" noProof="0" dirty="0">
                <a:ln>
                  <a:noFill/>
                </a:ln>
                <a:solidFill>
                  <a:schemeClr val="bg1"/>
                </a:solidFill>
                <a:effectLst/>
                <a:uLnTx/>
                <a:uFillTx/>
                <a:latin typeface="+mn-lt"/>
                <a:ea typeface="+mn-ea"/>
                <a:cs typeface="+mn-cs"/>
              </a:rPr>
            </a:br>
            <a:r>
              <a:rPr kumimoji="0" lang="en-US" sz="1900" b="1" i="0" u="none" strike="noStrike" kern="1200" cap="none" spc="0" normalizeH="0" baseline="0" noProof="0" dirty="0">
                <a:ln>
                  <a:noFill/>
                </a:ln>
                <a:solidFill>
                  <a:schemeClr val="bg1"/>
                </a:solidFill>
                <a:effectLst/>
                <a:uLnTx/>
                <a:uFillTx/>
                <a:latin typeface="+mn-lt"/>
                <a:ea typeface="+mn-ea"/>
                <a:cs typeface="+mn-cs"/>
              </a:rPr>
              <a:t>Seattle, Washington 98104</a:t>
            </a:r>
          </a:p>
        </p:txBody>
      </p:sp>
      <p:sp>
        <p:nvSpPr>
          <p:cNvPr id="6" name="Text Placeholder 5">
            <a:extLst>
              <a:ext uri="{C183D7F6-B498-43B3-948B-1728B52AA6E4}">
                <adec:decorative xmlns:adec="http://schemas.microsoft.com/office/drawing/2017/decorative" val="0"/>
              </a:ext>
            </a:extLst>
          </p:cNvPr>
          <p:cNvSpPr>
            <a:spLocks noGrp="1"/>
          </p:cNvSpPr>
          <p:nvPr>
            <p:ph type="body" sz="half" idx="2"/>
          </p:nvPr>
        </p:nvSpPr>
        <p:spPr>
          <a:xfrm>
            <a:off x="3429000" y="4758211"/>
            <a:ext cx="3429000" cy="1554271"/>
          </a:xfrm>
          <a:solidFill>
            <a:srgbClr val="57257D"/>
          </a:solidFill>
        </p:spPr>
        <p:txBody>
          <a:bodyPr lIns="182880" anchor="ctr" anchorCtr="0">
            <a:noAutofit/>
          </a:bodyPr>
          <a:lstStyle/>
          <a:p>
            <a:r>
              <a:rPr lang="en-US" sz="1100" b="1" dirty="0">
                <a:solidFill>
                  <a:schemeClr val="bg1">
                    <a:lumMod val="95000"/>
                  </a:schemeClr>
                </a:solidFill>
              </a:rPr>
              <a:t>4 West Front Desk	</a:t>
            </a:r>
            <a:r>
              <a:rPr lang="en-US" sz="1100" b="1" spc="130" dirty="0">
                <a:solidFill>
                  <a:schemeClr val="bg1">
                    <a:lumMod val="95000"/>
                  </a:schemeClr>
                </a:solidFill>
              </a:rPr>
              <a:t>206.744.3201</a:t>
            </a:r>
          </a:p>
          <a:p>
            <a:r>
              <a:rPr lang="en-US" sz="1100" b="1" dirty="0">
                <a:solidFill>
                  <a:schemeClr val="bg1">
                    <a:lumMod val="95000"/>
                  </a:schemeClr>
                </a:solidFill>
              </a:rPr>
              <a:t>Nurse Manager		</a:t>
            </a:r>
            <a:r>
              <a:rPr lang="en-US" sz="1100" b="1" spc="130" dirty="0">
                <a:solidFill>
                  <a:schemeClr val="bg1">
                    <a:lumMod val="95000"/>
                  </a:schemeClr>
                </a:solidFill>
              </a:rPr>
              <a:t>206.744.4447</a:t>
            </a:r>
          </a:p>
          <a:p>
            <a:r>
              <a:rPr lang="en-US" sz="1100" b="1" dirty="0">
                <a:solidFill>
                  <a:schemeClr val="bg1">
                    <a:lumMod val="95000"/>
                  </a:schemeClr>
                </a:solidFill>
              </a:rPr>
              <a:t>Therapy Manager	</a:t>
            </a:r>
            <a:r>
              <a:rPr lang="en-US" sz="1100" b="1" spc="130" dirty="0">
                <a:solidFill>
                  <a:schemeClr val="bg1">
                    <a:lumMod val="95000"/>
                  </a:schemeClr>
                </a:solidFill>
              </a:rPr>
              <a:t>206.744.2824</a:t>
            </a:r>
          </a:p>
          <a:p>
            <a:pPr>
              <a:lnSpc>
                <a:spcPct val="120000"/>
              </a:lnSpc>
            </a:pPr>
            <a:r>
              <a:rPr lang="en-US" sz="1100" b="1" dirty="0">
                <a:solidFill>
                  <a:schemeClr val="bg1">
                    <a:lumMod val="95000"/>
                  </a:schemeClr>
                </a:solidFill>
              </a:rPr>
              <a:t>Inpatient Admissions	</a:t>
            </a:r>
          </a:p>
          <a:p>
            <a:pPr>
              <a:lnSpc>
                <a:spcPct val="120000"/>
              </a:lnSpc>
              <a:spcBef>
                <a:spcPts val="0"/>
              </a:spcBef>
            </a:pPr>
            <a:r>
              <a:rPr lang="en-US" sz="1100" b="1" dirty="0">
                <a:solidFill>
                  <a:schemeClr val="bg1">
                    <a:lumMod val="95000"/>
                  </a:schemeClr>
                </a:solidFill>
              </a:rPr>
              <a:t>Coordinator		</a:t>
            </a:r>
            <a:r>
              <a:rPr lang="en-US" sz="1100" b="1" spc="130" dirty="0">
                <a:solidFill>
                  <a:schemeClr val="bg1">
                    <a:lumMod val="95000"/>
                  </a:schemeClr>
                </a:solidFill>
              </a:rPr>
              <a:t>206.744.4607</a:t>
            </a:r>
          </a:p>
        </p:txBody>
      </p:sp>
      <p:pic>
        <p:nvPicPr>
          <p:cNvPr id="1029" name="Picture 5" descr="UW Medicine Harborview Medical Center"/>
          <p:cNvPicPr>
            <a:picLocks noChangeAspect="1" noChangeArrowheads="1"/>
          </p:cNvPicPr>
          <p:nvPr/>
        </p:nvPicPr>
        <p:blipFill>
          <a:blip r:embed="rId3" cstate="print"/>
          <a:stretch>
            <a:fillRect/>
          </a:stretch>
        </p:blipFill>
        <p:spPr bwMode="auto">
          <a:xfrm>
            <a:off x="2032916" y="6469375"/>
            <a:ext cx="2792168" cy="1188720"/>
          </a:xfrm>
          <a:prstGeom prst="rect">
            <a:avLst/>
          </a:prstGeom>
          <a:solidFill>
            <a:schemeClr val="accent2"/>
          </a:solidFill>
          <a:ln>
            <a:noFill/>
          </a:ln>
          <a:effectLst>
            <a:softEdge rad="12700"/>
          </a:effectLst>
        </p:spPr>
      </p:pic>
      <p:pic>
        <p:nvPicPr>
          <p:cNvPr id="2" name="Picture 2" descr="Aerial view of Harborview Medical Center campus in Seattle.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 y="178465"/>
            <a:ext cx="3124810" cy="4454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ampus map showing the locations of Harborview Medical Center buildings, entrances, parking areas, and access routes. "/>
          <p:cNvPicPr>
            <a:picLocks noChangeAspect="1" noChangeArrowheads="1"/>
          </p:cNvPicPr>
          <p:nvPr/>
        </p:nvPicPr>
        <p:blipFill rotWithShape="1">
          <a:blip r:embed="rId5">
            <a:extLst>
              <a:ext uri="{28A0092B-C50C-407E-A947-70E740481C1C}">
                <a14:useLocalDpi xmlns:a14="http://schemas.microsoft.com/office/drawing/2010/main" val="0"/>
              </a:ext>
            </a:extLst>
          </a:blip>
          <a:srcRect l="2950" t="1262" r="2438" b="1293"/>
          <a:stretch/>
        </p:blipFill>
        <p:spPr bwMode="auto">
          <a:xfrm>
            <a:off x="3429000" y="166665"/>
            <a:ext cx="3251085" cy="447780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CARF accreditation logo. "/>
          <p:cNvPicPr>
            <a:picLocks noChangeAspect="1"/>
          </p:cNvPicPr>
          <p:nvPr/>
        </p:nvPicPr>
        <p:blipFill>
          <a:blip r:embed="rId6" cstate="print">
            <a:clrChange>
              <a:clrFrom>
                <a:srgbClr val="FFFFFF"/>
              </a:clrFrom>
              <a:clrTo>
                <a:srgbClr val="FFFFFF">
                  <a:alpha val="0"/>
                </a:srgbClr>
              </a:clrTo>
            </a:clrChange>
          </a:blip>
          <a:stretch>
            <a:fillRect/>
          </a:stretch>
        </p:blipFill>
        <p:spPr>
          <a:xfrm>
            <a:off x="4910320" y="7451652"/>
            <a:ext cx="1554480" cy="1404212"/>
          </a:xfrm>
          <a:prstGeom prst="rect">
            <a:avLst/>
          </a:prstGeom>
        </p:spPr>
      </p:pic>
      <p:pic>
        <p:nvPicPr>
          <p:cNvPr id="20" name="Picture 19" descr="The Joint Commission National Quality Approval seal. "/>
          <p:cNvPicPr>
            <a:picLocks noChangeAspect="1"/>
          </p:cNvPicPr>
          <p:nvPr/>
        </p:nvPicPr>
        <p:blipFill>
          <a:blip r:embed="rId7" cstate="print">
            <a:clrChange>
              <a:clrFrom>
                <a:srgbClr val="FFFFFF"/>
              </a:clrFrom>
              <a:clrTo>
                <a:srgbClr val="FFFFFF">
                  <a:alpha val="0"/>
                </a:srgbClr>
              </a:clrTo>
            </a:clrChange>
          </a:blip>
          <a:stretch>
            <a:fillRect/>
          </a:stretch>
        </p:blipFill>
        <p:spPr>
          <a:xfrm>
            <a:off x="432515" y="7343534"/>
            <a:ext cx="1554480" cy="155448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99961"/>
            <a:ext cx="4572000" cy="914400"/>
          </a:xfrm>
          <a:noFill/>
        </p:spPr>
        <p:txBody>
          <a:bodyPr anchor="t" anchorCtr="0">
            <a:noAutofit/>
          </a:bodyPr>
          <a:lstStyle/>
          <a:p>
            <a:pPr algn="ctr"/>
            <a:r>
              <a:rPr lang="en-US" sz="2400" b="1" dirty="0"/>
              <a:t>2025 Harborview</a:t>
            </a:r>
            <a:br>
              <a:rPr lang="en-US" sz="2400" b="1" dirty="0"/>
            </a:br>
            <a:r>
              <a:rPr lang="en-US" sz="2400" b="1" dirty="0"/>
              <a:t>Inpatient Rehabilitation Unit</a:t>
            </a:r>
            <a:endParaRPr lang="en-US" sz="2800" b="1" dirty="0"/>
          </a:p>
        </p:txBody>
      </p:sp>
      <p:graphicFrame>
        <p:nvGraphicFramePr>
          <p:cNvPr id="5" name="Chart 4" descr="Bar chart comparing stroke, brain injury, and spinal cord injury patient percentages at Harborview Medical Center, regional rehabilitation units, and national rehabilitation units in 2025. HMC had lower stroke volume and higher brain injury and spinal cord injury volume than regional and national averages.">
            <a:extLst>
              <a:ext uri="{FF2B5EF4-FFF2-40B4-BE49-F238E27FC236}">
                <a16:creationId xmlns:a16="http://schemas.microsoft.com/office/drawing/2014/main" id="{B3221A6D-B48E-4734-AADA-A666FC5BB7BC}"/>
              </a:ext>
              <a:ext uri="{147F2762-F138-4A5C-976F-8EAC2B608ADB}">
                <a16:predDERef xmlns:a16="http://schemas.microsoft.com/office/drawing/2014/main" pred="{97E7F262-CC1A-40DB-83F6-7A2DD12FC2DC}"/>
              </a:ext>
            </a:extLst>
          </p:cNvPr>
          <p:cNvGraphicFramePr>
            <a:graphicFrameLocks/>
          </p:cNvGraphicFramePr>
          <p:nvPr>
            <p:extLst>
              <p:ext uri="{D42A27DB-BD31-4B8C-83A1-F6EECF244321}">
                <p14:modId xmlns:p14="http://schemas.microsoft.com/office/powerpoint/2010/main" val="1607457833"/>
              </p:ext>
            </p:extLst>
          </p:nvPr>
        </p:nvGraphicFramePr>
        <p:xfrm>
          <a:off x="457201" y="1185472"/>
          <a:ext cx="5943600" cy="259244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457200" y="3952796"/>
            <a:ext cx="5943600" cy="822960"/>
          </a:xfrm>
          <a:prstGeom prst="rect">
            <a:avLst/>
          </a:prstGeom>
          <a:noFill/>
          <a:ln w="12700">
            <a:solidFill>
              <a:schemeClr val="tx2">
                <a:lumMod val="75000"/>
              </a:schemeClr>
            </a:solidFill>
          </a:ln>
        </p:spPr>
        <p:style>
          <a:lnRef idx="2">
            <a:schemeClr val="accent2"/>
          </a:lnRef>
          <a:fillRef idx="1">
            <a:schemeClr val="lt1"/>
          </a:fillRef>
          <a:effectRef idx="0">
            <a:schemeClr val="accent2"/>
          </a:effectRef>
          <a:fontRef idx="minor">
            <a:schemeClr val="dk1"/>
          </a:fontRef>
        </p:style>
        <p:txBody>
          <a:bodyPr wrap="square" lIns="91440" tIns="45720" rIns="91440" bIns="45720" rtlCol="0" anchor="ctr">
            <a:spAutoFit/>
          </a:bodyPr>
          <a:lstStyle/>
          <a:p>
            <a:pPr algn="ctr"/>
            <a:r>
              <a:rPr lang="en-US" sz="1100"/>
              <a:t>In 2025 the Department of Rehabilitation Medicine at Harborview Medical Center served a higher percentage of brain injury, spinal cord injury, amputation, and burn patients than other healthcare facilities in the region and nation. Stroke, brain injury, and spinal cord injury patients comprised 79% of our total patient population for the year.</a:t>
            </a:r>
          </a:p>
        </p:txBody>
      </p:sp>
      <p:graphicFrame>
        <p:nvGraphicFramePr>
          <p:cNvPr id="6" name="Chart 5" descr="Bar chart comparing admission and discharge Functional Outcome Measure scores for 2025 inpatient rehabilitation patients. Self-care scores increased from 21.1 to 31.5, mobility scores increased from 36.1 to 62.5, and total scores increased from 57.2 to 94, demonstrating substantial gains in functional independence during rehabilitation.">
            <a:extLst>
              <a:ext uri="{FF2B5EF4-FFF2-40B4-BE49-F238E27FC236}">
                <a16:creationId xmlns:a16="http://schemas.microsoft.com/office/drawing/2014/main" id="{1ABFE4E5-44C7-4A53-B124-3B1B0BA42907}"/>
              </a:ext>
              <a:ext uri="{147F2762-F138-4A5C-976F-8EAC2B608ADB}">
                <a16:predDERef xmlns:a16="http://schemas.microsoft.com/office/drawing/2014/main" pred="{B3221A6D-B48E-4734-AADA-A666FC5BB7BC}"/>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1546791742"/>
              </p:ext>
            </p:extLst>
          </p:nvPr>
        </p:nvGraphicFramePr>
        <p:xfrm>
          <a:off x="457200" y="4950636"/>
          <a:ext cx="5943600" cy="3007892"/>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p:cNvSpPr txBox="1"/>
          <p:nvPr/>
        </p:nvSpPr>
        <p:spPr>
          <a:xfrm>
            <a:off x="457200" y="8103959"/>
            <a:ext cx="5943600" cy="640080"/>
          </a:xfrm>
          <a:prstGeom prst="rect">
            <a:avLst/>
          </a:prstGeom>
          <a:noFill/>
          <a:ln w="12700">
            <a:solidFill>
              <a:schemeClr val="tx2"/>
            </a:solidFill>
          </a:ln>
        </p:spPr>
        <p:style>
          <a:lnRef idx="2">
            <a:schemeClr val="accent2"/>
          </a:lnRef>
          <a:fillRef idx="1">
            <a:schemeClr val="lt1"/>
          </a:fillRef>
          <a:effectRef idx="0">
            <a:schemeClr val="accent2"/>
          </a:effectRef>
          <a:fontRef idx="minor">
            <a:schemeClr val="dk1"/>
          </a:fontRef>
        </p:style>
        <p:txBody>
          <a:bodyPr wrap="square" lIns="182880" tIns="45720" bIns="45720" rtlCol="0" anchor="ctr" anchorCtr="1">
            <a:spAutoFit/>
            <a:scene3d>
              <a:camera prst="orthographicFront"/>
              <a:lightRig rig="threePt" dir="t"/>
            </a:scene3d>
          </a:bodyPr>
          <a:lstStyle/>
          <a:p>
            <a:pPr algn="ctr"/>
            <a:r>
              <a:rPr lang="en-US" sz="1100">
                <a:ln w="1905"/>
                <a:solidFill>
                  <a:schemeClr val="tx1"/>
                </a:solidFill>
              </a:rPr>
              <a:t>Functional Outcome Measures are used to score a patient's independence include Self-Care and Mobility. The change in score from admission to discharge shows the patient's improvement in independent function.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60701-C0C4-B768-3D2F-1CA59CB0B666}"/>
            </a:ext>
          </a:extLst>
        </p:cNvPr>
        <p:cNvGrpSpPr/>
        <p:nvPr/>
      </p:nvGrpSpPr>
      <p:grpSpPr>
        <a:xfrm>
          <a:off x="0" y="0"/>
          <a:ext cx="0" cy="0"/>
          <a:chOff x="0" y="0"/>
          <a:chExt cx="0" cy="0"/>
        </a:xfrm>
      </p:grpSpPr>
      <p:sp>
        <p:nvSpPr>
          <p:cNvPr id="2" name="Title 1" descr="UW Medicine Patients are first">
            <a:extLst>
              <a:ext uri="{FF2B5EF4-FFF2-40B4-BE49-F238E27FC236}">
                <a16:creationId xmlns:a16="http://schemas.microsoft.com/office/drawing/2014/main" id="{97F98BB8-202E-48C2-A5F1-F9BDB9986966}"/>
              </a:ext>
            </a:extLst>
          </p:cNvPr>
          <p:cNvSpPr>
            <a:spLocks noGrp="1"/>
          </p:cNvSpPr>
          <p:nvPr>
            <p:ph type="title"/>
          </p:nvPr>
        </p:nvSpPr>
        <p:spPr>
          <a:xfrm>
            <a:off x="342900" y="311984"/>
            <a:ext cx="6172200" cy="1144860"/>
          </a:xfrm>
          <a:noFill/>
        </p:spPr>
        <p:txBody>
          <a:bodyPr>
            <a:normAutofit/>
          </a:bodyPr>
          <a:lstStyle/>
          <a:p>
            <a:pPr algn="ctr"/>
            <a:r>
              <a:rPr lang="en-US" sz="3600" b="1" dirty="0">
                <a:solidFill>
                  <a:schemeClr val="bg1"/>
                </a:solidFill>
              </a:rPr>
              <a:t>Patient satisfaction</a:t>
            </a:r>
            <a:r>
              <a:rPr lang="en-US" sz="3600" b="1" baseline="0" dirty="0">
                <a:solidFill>
                  <a:schemeClr val="bg1"/>
                </a:solidFill>
              </a:rPr>
              <a:t> outcomes</a:t>
            </a:r>
            <a:br>
              <a:rPr lang="en-US" sz="3600" b="1" dirty="0">
                <a:solidFill>
                  <a:schemeClr val="bg1"/>
                </a:solidFill>
              </a:rPr>
            </a:br>
            <a:endParaRPr lang="en-US" sz="2700" dirty="0">
              <a:solidFill>
                <a:schemeClr val="bg1"/>
              </a:solidFill>
            </a:endParaRPr>
          </a:p>
        </p:txBody>
      </p:sp>
      <p:sp>
        <p:nvSpPr>
          <p:cNvPr id="3" name="TextBox 2">
            <a:extLst>
              <a:ext uri="{FF2B5EF4-FFF2-40B4-BE49-F238E27FC236}">
                <a16:creationId xmlns:a16="http://schemas.microsoft.com/office/drawing/2014/main" id="{AD4BCD32-DBDD-5B4D-1B9A-193A69ACA946}"/>
              </a:ext>
            </a:extLst>
          </p:cNvPr>
          <p:cNvSpPr txBox="1"/>
          <p:nvPr/>
        </p:nvSpPr>
        <p:spPr>
          <a:xfrm>
            <a:off x="924466" y="1193280"/>
            <a:ext cx="5009069" cy="984885"/>
          </a:xfrm>
          <a:prstGeom prst="rect">
            <a:avLst/>
          </a:prstGeom>
          <a:noFill/>
        </p:spPr>
        <p:txBody>
          <a:bodyPr wrap="square" lIns="91440" tIns="45720" rIns="91440" bIns="45720" rtlCol="0" anchor="t">
            <a:spAutoFit/>
          </a:bodyPr>
          <a:lstStyle/>
          <a:p>
            <a:pPr algn="ctr"/>
            <a:r>
              <a:rPr lang="en-US" sz="2000" b="1"/>
              <a:t>Harborview Inpatient Rehabilitation      Patient Experience</a:t>
            </a:r>
            <a:endParaRPr lang="en-US" sz="2400" b="1"/>
          </a:p>
          <a:p>
            <a:pPr algn="ctr"/>
            <a:endParaRPr lang="en-US" i="1"/>
          </a:p>
        </p:txBody>
      </p:sp>
      <p:sp>
        <p:nvSpPr>
          <p:cNvPr id="6" name="TextBox 5">
            <a:extLst>
              <a:ext uri="{FF2B5EF4-FFF2-40B4-BE49-F238E27FC236}">
                <a16:creationId xmlns:a16="http://schemas.microsoft.com/office/drawing/2014/main" id="{15515A5D-D5A4-2639-BC78-B833628CFC83}"/>
              </a:ext>
            </a:extLst>
          </p:cNvPr>
          <p:cNvSpPr txBox="1"/>
          <p:nvPr/>
        </p:nvSpPr>
        <p:spPr>
          <a:xfrm>
            <a:off x="228600" y="1915582"/>
            <a:ext cx="6400800" cy="457200"/>
          </a:xfrm>
          <a:prstGeom prst="rect">
            <a:avLst/>
          </a:prstGeom>
          <a:noFill/>
          <a:ln>
            <a:solidFill>
              <a:schemeClr val="tx2"/>
            </a:solidFill>
          </a:ln>
        </p:spPr>
        <p:style>
          <a:lnRef idx="2">
            <a:schemeClr val="accent2"/>
          </a:lnRef>
          <a:fillRef idx="1">
            <a:schemeClr val="lt1"/>
          </a:fillRef>
          <a:effectRef idx="0">
            <a:schemeClr val="accent2"/>
          </a:effectRef>
          <a:fontRef idx="minor">
            <a:schemeClr val="dk1"/>
          </a:fontRef>
        </p:style>
        <p:txBody>
          <a:bodyPr wrap="square" lIns="91440" tIns="45720" rIns="91440" bIns="45720" rtlCol="0" anchor="ctr">
            <a:spAutoFit/>
          </a:bodyPr>
          <a:lstStyle/>
          <a:p>
            <a:pPr algn="ctr"/>
            <a:r>
              <a:rPr lang="en-US" sz="1100" dirty="0">
                <a:solidFill>
                  <a:prstClr val="black"/>
                </a:solidFill>
              </a:rPr>
              <a:t>Information was obtained from </a:t>
            </a:r>
            <a:r>
              <a:rPr lang="en-US" sz="1100" dirty="0" err="1">
                <a:solidFill>
                  <a:prstClr val="black"/>
                </a:solidFill>
              </a:rPr>
              <a:t>Medtel</a:t>
            </a:r>
            <a:r>
              <a:rPr lang="en-US" sz="1100" dirty="0">
                <a:solidFill>
                  <a:prstClr val="black"/>
                </a:solidFill>
              </a:rPr>
              <a:t> Patient Satisfaction Surveys given to all patients 3 months after discharge from the Harborview Rehabilitation unit.</a:t>
            </a:r>
            <a:endParaRPr lang="en-US" sz="1400" dirty="0">
              <a:solidFill>
                <a:prstClr val="black"/>
              </a:solidFill>
            </a:endParaRPr>
          </a:p>
        </p:txBody>
      </p:sp>
      <p:graphicFrame>
        <p:nvGraphicFramePr>
          <p:cNvPr id="5" name="Content Placeholder 4" descr="Information was obtained from Medtel Patient Satisfaction Surveys given to all patients 3 months after discharge from the Harborview Rehabilitation unit.">
            <a:extLst>
              <a:ext uri="{FF2B5EF4-FFF2-40B4-BE49-F238E27FC236}">
                <a16:creationId xmlns:a16="http://schemas.microsoft.com/office/drawing/2014/main" id="{0219E23F-9A71-6652-FDD0-E3ADE81B9ADE}"/>
              </a:ext>
            </a:extLst>
          </p:cNvPr>
          <p:cNvGraphicFramePr>
            <a:graphicFrameLocks noGrp="1"/>
          </p:cNvGraphicFramePr>
          <p:nvPr>
            <p:ph idx="1"/>
            <p:extLst>
              <p:ext uri="{D42A27DB-BD31-4B8C-83A1-F6EECF244321}">
                <p14:modId xmlns:p14="http://schemas.microsoft.com/office/powerpoint/2010/main" val="1033194421"/>
              </p:ext>
            </p:extLst>
          </p:nvPr>
        </p:nvGraphicFramePr>
        <p:xfrm>
          <a:off x="171660" y="2674322"/>
          <a:ext cx="6520065" cy="1592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Picture 13">
            <a:extLst>
              <a:ext uri="{FF2B5EF4-FFF2-40B4-BE49-F238E27FC236}">
                <a16:creationId xmlns:a16="http://schemas.microsoft.com/office/drawing/2014/main" id="{1DF25746-E193-0523-1DD5-39D0F10242E9}"/>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2100282" y="276688"/>
            <a:ext cx="2657437" cy="941812"/>
          </a:xfrm>
          <a:prstGeom prst="rect">
            <a:avLst/>
          </a:prstGeom>
        </p:spPr>
      </p:pic>
      <p:sp>
        <p:nvSpPr>
          <p:cNvPr id="15" name="Rectangle: Rounded Corners 4">
            <a:extLst>
              <a:ext uri="{FF2B5EF4-FFF2-40B4-BE49-F238E27FC236}">
                <a16:creationId xmlns:a16="http://schemas.microsoft.com/office/drawing/2014/main" id="{57394675-B616-B6A2-9D78-D844777C2D1F}"/>
              </a:ext>
              <a:ext uri="{C183D7F6-B498-43B3-948B-1728B52AA6E4}">
                <adec:decorative xmlns:adec="http://schemas.microsoft.com/office/drawing/2017/decorative" val="1"/>
              </a:ext>
            </a:extLst>
          </p:cNvPr>
          <p:cNvSpPr txBox="1"/>
          <p:nvPr/>
        </p:nvSpPr>
        <p:spPr>
          <a:xfrm>
            <a:off x="168968" y="4657181"/>
            <a:ext cx="6520065" cy="4174835"/>
          </a:xfrm>
          <a:prstGeom prst="roundRect">
            <a:avLst>
              <a:gd name="adj" fmla="val 4123"/>
            </a:avLst>
          </a:prstGeom>
          <a:solidFill>
            <a:schemeClr val="accent3">
              <a:lumMod val="75000"/>
            </a:schemeClr>
          </a:solidFill>
          <a:ln>
            <a:noFill/>
          </a:ln>
          <a:effectLst>
            <a:outerShdw blurRad="44450" dist="27940" dir="5400000" algn="ctr">
              <a:srgbClr val="000000">
                <a:alpha val="32000"/>
              </a:srgbClr>
            </a:outerShdw>
            <a:softEdge rad="0"/>
          </a:effectLst>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711200">
              <a:lnSpc>
                <a:spcPct val="90000"/>
              </a:lnSpc>
              <a:spcBef>
                <a:spcPct val="0"/>
              </a:spcBef>
              <a:spcAft>
                <a:spcPct val="35000"/>
              </a:spcAft>
            </a:pPr>
            <a:r>
              <a:rPr lang="en-US" b="1" dirty="0">
                <a:solidFill>
                  <a:schemeClr val="tx1"/>
                </a:solidFill>
                <a:latin typeface="Calibri"/>
                <a:ea typeface="Calibri"/>
                <a:cs typeface="Arial"/>
              </a:rPr>
              <a:t>Harborview EXCEEDS the national benchmarks with the following </a:t>
            </a:r>
            <a:endParaRPr lang="en-US" dirty="0">
              <a:solidFill>
                <a:schemeClr val="tx1"/>
              </a:solidFill>
            </a:endParaRPr>
          </a:p>
          <a:p>
            <a:pPr algn="ctr" defTabSz="711200">
              <a:lnSpc>
                <a:spcPct val="90000"/>
              </a:lnSpc>
              <a:spcBef>
                <a:spcPct val="0"/>
              </a:spcBef>
              <a:spcAft>
                <a:spcPct val="35000"/>
              </a:spcAft>
            </a:pPr>
            <a:r>
              <a:rPr lang="en-US" b="1" dirty="0">
                <a:solidFill>
                  <a:schemeClr val="tx1"/>
                </a:solidFill>
                <a:latin typeface="Calibri"/>
                <a:ea typeface="Calibri"/>
                <a:cs typeface="Arial"/>
              </a:rPr>
              <a:t>Patient experiences measures: </a:t>
            </a:r>
            <a:endParaRPr lang="en-US" dirty="0">
              <a:solidFill>
                <a:schemeClr val="tx1"/>
              </a:solidFill>
            </a:endParaRPr>
          </a:p>
          <a:p>
            <a:pPr lvl="0" algn="ctr" defTabSz="711200" rtl="0">
              <a:lnSpc>
                <a:spcPct val="90000"/>
              </a:lnSpc>
              <a:spcBef>
                <a:spcPct val="0"/>
              </a:spcBef>
              <a:spcAft>
                <a:spcPct val="35000"/>
              </a:spcAft>
            </a:pPr>
            <a:endParaRPr lang="en-US" sz="1400" dirty="0">
              <a:solidFill>
                <a:schemeClr val="tx1"/>
              </a:solidFill>
              <a:latin typeface="Calibri"/>
              <a:ea typeface="Calibri"/>
              <a:cs typeface="Arial"/>
            </a:endParaRPr>
          </a:p>
          <a:p>
            <a:pPr marL="285750" indent="-285750" defTabSz="711200">
              <a:lnSpc>
                <a:spcPct val="90000"/>
              </a:lnSpc>
              <a:spcBef>
                <a:spcPct val="0"/>
              </a:spcBef>
              <a:spcAft>
                <a:spcPct val="35000"/>
              </a:spcAft>
              <a:buFont typeface="Arial"/>
              <a:buChar char="•"/>
            </a:pPr>
            <a:r>
              <a:rPr lang="en-US" sz="1600" dirty="0">
                <a:solidFill>
                  <a:schemeClr val="tx1"/>
                </a:solidFill>
                <a:latin typeface="Calibri"/>
                <a:ea typeface="Calibri"/>
                <a:cs typeface="Arial"/>
              </a:rPr>
              <a:t>Higher percentage of patients that reported that:</a:t>
            </a:r>
          </a:p>
          <a:p>
            <a:pPr marL="742950" lvl="1" indent="-285750" defTabSz="711200">
              <a:lnSpc>
                <a:spcPct val="90000"/>
              </a:lnSpc>
              <a:spcBef>
                <a:spcPct val="0"/>
              </a:spcBef>
              <a:spcAft>
                <a:spcPct val="35000"/>
              </a:spcAft>
              <a:buFont typeface="Courier New"/>
              <a:buChar char="o"/>
            </a:pPr>
            <a:r>
              <a:rPr lang="en-US" sz="1600" dirty="0">
                <a:solidFill>
                  <a:schemeClr val="tx1"/>
                </a:solidFill>
                <a:latin typeface="Calibri"/>
                <a:ea typeface="Calibri"/>
                <a:cs typeface="Arial"/>
              </a:rPr>
              <a:t>they were satisfied with their rehabilitation stay</a:t>
            </a:r>
          </a:p>
          <a:p>
            <a:pPr marL="742950" lvl="1" indent="-285750" defTabSz="711200">
              <a:lnSpc>
                <a:spcPct val="90000"/>
              </a:lnSpc>
              <a:spcBef>
                <a:spcPct val="0"/>
              </a:spcBef>
              <a:spcAft>
                <a:spcPct val="35000"/>
              </a:spcAft>
              <a:buFont typeface="Courier New"/>
              <a:buChar char="o"/>
            </a:pPr>
            <a:r>
              <a:rPr lang="en-US" sz="1600" dirty="0">
                <a:solidFill>
                  <a:schemeClr val="tx1"/>
                </a:solidFill>
                <a:latin typeface="Calibri"/>
                <a:ea typeface="Calibri"/>
                <a:cs typeface="Arial"/>
              </a:rPr>
              <a:t>they were involved with decision making during their rehabilitation stay</a:t>
            </a:r>
          </a:p>
          <a:p>
            <a:pPr marL="742950" lvl="1" indent="-285750" defTabSz="711200">
              <a:lnSpc>
                <a:spcPct val="90000"/>
              </a:lnSpc>
              <a:spcBef>
                <a:spcPct val="0"/>
              </a:spcBef>
              <a:spcAft>
                <a:spcPct val="35000"/>
              </a:spcAft>
              <a:buFont typeface="Courier New"/>
              <a:buChar char="o"/>
            </a:pPr>
            <a:r>
              <a:rPr lang="en-US" sz="1600" dirty="0">
                <a:solidFill>
                  <a:schemeClr val="tx1"/>
                </a:solidFill>
                <a:latin typeface="Calibri"/>
                <a:ea typeface="Calibri"/>
                <a:cs typeface="Arial"/>
              </a:rPr>
              <a:t>the rehabilitation program prepared them for going home.</a:t>
            </a:r>
          </a:p>
          <a:p>
            <a:pPr marL="742950" lvl="1" indent="-285750" defTabSz="711200">
              <a:lnSpc>
                <a:spcPct val="90000"/>
              </a:lnSpc>
              <a:spcBef>
                <a:spcPct val="0"/>
              </a:spcBef>
              <a:spcAft>
                <a:spcPct val="35000"/>
              </a:spcAft>
              <a:buFont typeface="Courier New"/>
              <a:buChar char="o"/>
            </a:pPr>
            <a:r>
              <a:rPr lang="en-US" sz="1600" dirty="0">
                <a:solidFill>
                  <a:schemeClr val="tx1"/>
                </a:solidFill>
                <a:latin typeface="Calibri"/>
                <a:ea typeface="Calibri"/>
                <a:cs typeface="Arial"/>
              </a:rPr>
              <a:t>the progress that they made in rehabilitation met their expectations</a:t>
            </a:r>
          </a:p>
          <a:p>
            <a:pPr marL="742950" lvl="1" indent="-285750" defTabSz="711200">
              <a:lnSpc>
                <a:spcPct val="90000"/>
              </a:lnSpc>
              <a:spcBef>
                <a:spcPct val="0"/>
              </a:spcBef>
              <a:spcAft>
                <a:spcPct val="35000"/>
              </a:spcAft>
              <a:buFont typeface="Courier New"/>
              <a:buChar char="o"/>
            </a:pPr>
            <a:r>
              <a:rPr lang="en-US" sz="1600" dirty="0">
                <a:solidFill>
                  <a:schemeClr val="tx1"/>
                </a:solidFill>
                <a:latin typeface="Calibri"/>
                <a:ea typeface="Calibri"/>
                <a:cs typeface="Arial"/>
              </a:rPr>
              <a:t>the rehabilitation program improved their quality of life</a:t>
            </a:r>
            <a:endParaRPr lang="en-US" sz="1600" dirty="0">
              <a:solidFill>
                <a:schemeClr val="tx1"/>
              </a:solidFill>
            </a:endParaRPr>
          </a:p>
          <a:p>
            <a:pPr marL="285750" indent="-285750" defTabSz="711200">
              <a:lnSpc>
                <a:spcPct val="90000"/>
              </a:lnSpc>
              <a:spcBef>
                <a:spcPct val="0"/>
              </a:spcBef>
              <a:spcAft>
                <a:spcPct val="35000"/>
              </a:spcAft>
              <a:buFont typeface="Arial"/>
              <a:buChar char="•"/>
            </a:pPr>
            <a:r>
              <a:rPr lang="en-US" sz="1600" dirty="0">
                <a:solidFill>
                  <a:schemeClr val="tx1"/>
                </a:solidFill>
                <a:latin typeface="Calibri"/>
                <a:ea typeface="Calibri"/>
                <a:cs typeface="Calibri"/>
              </a:rPr>
              <a:t>Lower overall post-discharge hospitalizations</a:t>
            </a:r>
          </a:p>
          <a:p>
            <a:pPr defTabSz="711200">
              <a:lnSpc>
                <a:spcPct val="90000"/>
              </a:lnSpc>
              <a:spcBef>
                <a:spcPct val="0"/>
              </a:spcBef>
              <a:spcAft>
                <a:spcPct val="35000"/>
              </a:spcAft>
            </a:pPr>
            <a:endParaRPr lang="en-US" sz="1600" dirty="0">
              <a:solidFill>
                <a:schemeClr val="tx1"/>
              </a:solidFill>
              <a:ea typeface="Calibri"/>
              <a:cs typeface="Calibri"/>
            </a:endParaRPr>
          </a:p>
        </p:txBody>
      </p:sp>
    </p:spTree>
    <p:extLst>
      <p:ext uri="{BB962C8B-B14F-4D97-AF65-F5344CB8AC3E}">
        <p14:creationId xmlns:p14="http://schemas.microsoft.com/office/powerpoint/2010/main" val="2589319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62800-4DF8-0C56-B589-7F79A6E8573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B3A6727-CA0E-C9C5-961F-CB5AB4384613}"/>
              </a:ext>
            </a:extLst>
          </p:cNvPr>
          <p:cNvSpPr>
            <a:spLocks noGrp="1"/>
          </p:cNvSpPr>
          <p:nvPr>
            <p:ph type="title"/>
          </p:nvPr>
        </p:nvSpPr>
        <p:spPr>
          <a:xfrm>
            <a:off x="342900" y="-1524000"/>
            <a:ext cx="6172200" cy="1524000"/>
          </a:xfrm>
        </p:spPr>
        <p:txBody>
          <a:bodyPr vert="horz" lIns="91440" tIns="45720" rIns="91440" bIns="45720" rtlCol="0" anchor="b">
            <a:normAutofit/>
          </a:bodyPr>
          <a:lstStyle/>
          <a:p>
            <a:r>
              <a:rPr lang="en-US" dirty="0"/>
              <a:t>Patient stats</a:t>
            </a:r>
          </a:p>
        </p:txBody>
      </p:sp>
      <p:graphicFrame>
        <p:nvGraphicFramePr>
          <p:cNvPr id="3" name="Chart 2" descr="Bar chart comparing the 2025 primary payer mix for Harborview Medical Center (HMC) inpatient rehabilitation patients with regional and national averages. Medicare was the largest payer category at HMC (35.4 percent), regionally (46.8 percent), and nationally (55.7 percent). HMC had a higher percentage of Medicaid patients (35.4 percent) than the region (18.9 percent) and nation (11.1 percent), and a higher percentage of commercially insured patients (26.8 percent) than the region (19.7 percent) and nation (20.4 percent).">
            <a:extLst>
              <a:ext uri="{FF2B5EF4-FFF2-40B4-BE49-F238E27FC236}">
                <a16:creationId xmlns:a16="http://schemas.microsoft.com/office/drawing/2014/main" id="{F7911AAB-9C26-44B2-924D-44F8A84A5795}"/>
              </a:ext>
              <a:ext uri="{147F2762-F138-4A5C-976F-8EAC2B608ADB}">
                <a16:predDERef xmlns:a16="http://schemas.microsoft.com/office/drawing/2014/main" pred="{9EA60194-1964-4CE1-8B98-CF367212E461}"/>
              </a:ext>
            </a:extLst>
          </p:cNvPr>
          <p:cNvGraphicFramePr>
            <a:graphicFrameLocks/>
          </p:cNvGraphicFramePr>
          <p:nvPr>
            <p:extLst>
              <p:ext uri="{D42A27DB-BD31-4B8C-83A1-F6EECF244321}">
                <p14:modId xmlns:p14="http://schemas.microsoft.com/office/powerpoint/2010/main" val="2823780031"/>
              </p:ext>
            </p:extLst>
          </p:nvPr>
        </p:nvGraphicFramePr>
        <p:xfrm>
          <a:off x="170795" y="1407720"/>
          <a:ext cx="6516410" cy="2823892"/>
        </p:xfrm>
        <a:graphic>
          <a:graphicData uri="http://schemas.openxmlformats.org/drawingml/2006/chart">
            <c:chart xmlns:c="http://schemas.openxmlformats.org/drawingml/2006/chart" xmlns:r="http://schemas.openxmlformats.org/officeDocument/2006/relationships" r:id="rId3"/>
          </a:graphicData>
        </a:graphic>
      </p:graphicFrame>
      <p:sp>
        <p:nvSpPr>
          <p:cNvPr id="7" name="Flowchart: Connector 2">
            <a:extLst>
              <a:ext uri="{FF2B5EF4-FFF2-40B4-BE49-F238E27FC236}">
                <a16:creationId xmlns:a16="http://schemas.microsoft.com/office/drawing/2014/main" id="{93BCB64C-72FF-099C-0BFB-CB083E61129A}"/>
              </a:ext>
            </a:extLst>
          </p:cNvPr>
          <p:cNvSpPr>
            <a:spLocks noChangeArrowheads="1"/>
          </p:cNvSpPr>
          <p:nvPr/>
        </p:nvSpPr>
        <p:spPr bwMode="auto">
          <a:xfrm>
            <a:off x="334939" y="4419600"/>
            <a:ext cx="2286000" cy="2057400"/>
          </a:xfrm>
          <a:prstGeom prst="flowChartConnector">
            <a:avLst/>
          </a:prstGeom>
          <a:solidFill>
            <a:srgbClr val="6600CC"/>
          </a:solidFill>
          <a:ln w="25400">
            <a:noFill/>
            <a:round/>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pPr>
            <a:r>
              <a:rPr lang="en-US" altLang="en-US" sz="1400" b="1">
                <a:solidFill>
                  <a:schemeClr val="bg1"/>
                </a:solidFill>
                <a:ea typeface="Times New Roman" pitchFamily="18" charset="0"/>
                <a:cs typeface="Times New Roman"/>
              </a:rPr>
              <a:t>Stroke, Brain Injury, and Spinal Cord Injuries comprised 79% of our patient population for the year.</a:t>
            </a:r>
            <a:endParaRPr lang="en-US" altLang="en-US" sz="1400" b="1">
              <a:solidFill>
                <a:schemeClr val="bg1"/>
              </a:solidFill>
              <a:latin typeface="Arial" pitchFamily="34" charset="0"/>
              <a:cs typeface="Times New Roman"/>
            </a:endParaRPr>
          </a:p>
        </p:txBody>
      </p:sp>
      <p:cxnSp>
        <p:nvCxnSpPr>
          <p:cNvPr id="16" name="Straight Connector 15" descr="Bar chart comparing the 2025 primary payer mix for Harborview Medical Center (HMC) inpatient rehabilitation patients with regional and national averages. Medicare was the largest payer category at HMC (35.4 percent), regionally (46.8 percent), and nationally (55.7 percent). HMC had a higher percentage of Medicaid patients (35.4 percent) than the region (18.9 percent) and nation (11.1 percent), and a higher percentage of commercially insured patients (26.8 percent) than the region (19.7 percent) and nation (20.4 percent).">
            <a:extLst>
              <a:ext uri="{FF2B5EF4-FFF2-40B4-BE49-F238E27FC236}">
                <a16:creationId xmlns:a16="http://schemas.microsoft.com/office/drawing/2014/main" id="{D25309DD-3616-9072-6BCF-6B3BC624868F}"/>
              </a:ext>
            </a:extLst>
          </p:cNvPr>
          <p:cNvCxnSpPr/>
          <p:nvPr/>
        </p:nvCxnSpPr>
        <p:spPr>
          <a:xfrm>
            <a:off x="3173730" y="6196330"/>
            <a:ext cx="61722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Flowchart: Connector 5">
            <a:extLst>
              <a:ext uri="{FF2B5EF4-FFF2-40B4-BE49-F238E27FC236}">
                <a16:creationId xmlns:a16="http://schemas.microsoft.com/office/drawing/2014/main" id="{125753ED-5E52-A3BC-BA39-67C3AB381BE5}"/>
              </a:ext>
            </a:extLst>
          </p:cNvPr>
          <p:cNvSpPr>
            <a:spLocks noChangeArrowheads="1"/>
          </p:cNvSpPr>
          <p:nvPr/>
        </p:nvSpPr>
        <p:spPr bwMode="auto">
          <a:xfrm>
            <a:off x="2287418" y="5565112"/>
            <a:ext cx="2283165" cy="2057400"/>
          </a:xfrm>
          <a:prstGeom prst="flowChartConnector">
            <a:avLst/>
          </a:prstGeom>
          <a:solidFill>
            <a:schemeClr val="bg2">
              <a:lumMod val="50000"/>
            </a:schemeClr>
          </a:solidFill>
          <a:ln w="25400">
            <a:noFill/>
            <a:round/>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pPr>
            <a:r>
              <a:rPr lang="en-US" altLang="en-US" sz="1400" b="1">
                <a:solidFill>
                  <a:schemeClr val="bg1"/>
                </a:solidFill>
                <a:ea typeface="Times New Roman" pitchFamily="18" charset="0"/>
                <a:cs typeface="Times New Roman"/>
              </a:rPr>
              <a:t>The average HMC patient’s age was 53.5 ears old, compared to the national average of 64.2.</a:t>
            </a:r>
            <a:endParaRPr lang="en-US" altLang="en-US" sz="1400" b="1">
              <a:solidFill>
                <a:schemeClr val="bg1"/>
              </a:solidFill>
              <a:latin typeface="Arial" pitchFamily="34" charset="0"/>
              <a:cs typeface="Times New Roman"/>
            </a:endParaRPr>
          </a:p>
        </p:txBody>
      </p:sp>
      <p:sp>
        <p:nvSpPr>
          <p:cNvPr id="9" name="Flowchart: Connector 6">
            <a:extLst>
              <a:ext uri="{FF2B5EF4-FFF2-40B4-BE49-F238E27FC236}">
                <a16:creationId xmlns:a16="http://schemas.microsoft.com/office/drawing/2014/main" id="{D3474B3A-F1B4-26AB-25AA-A04B686476EF}"/>
              </a:ext>
            </a:extLst>
          </p:cNvPr>
          <p:cNvSpPr>
            <a:spLocks noChangeArrowheads="1"/>
          </p:cNvSpPr>
          <p:nvPr/>
        </p:nvSpPr>
        <p:spPr bwMode="auto">
          <a:xfrm>
            <a:off x="4235644" y="4384012"/>
            <a:ext cx="2286000" cy="2057400"/>
          </a:xfrm>
          <a:prstGeom prst="flowChartConnector">
            <a:avLst/>
          </a:prstGeom>
          <a:solidFill>
            <a:schemeClr val="accent3">
              <a:lumMod val="50000"/>
            </a:schemeClr>
          </a:solidFill>
          <a:ln w="25400">
            <a:noFill/>
            <a:round/>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pPr>
            <a:r>
              <a:rPr lang="en-US" altLang="en-US" sz="1400" b="1" dirty="0">
                <a:solidFill>
                  <a:schemeClr val="bg1"/>
                </a:solidFill>
                <a:ea typeface="Times New Roman" pitchFamily="18" charset="0"/>
                <a:cs typeface="Times New Roman"/>
              </a:rPr>
              <a:t>The average patient length of stay was 17.7 days.</a:t>
            </a:r>
            <a:endParaRPr lang="en-US" altLang="en-US" sz="1400" b="1" dirty="0">
              <a:solidFill>
                <a:schemeClr val="bg1"/>
              </a:solidFill>
              <a:latin typeface="Arial" pitchFamily="34" charset="0"/>
              <a:cs typeface="Times New Roman"/>
            </a:endParaRPr>
          </a:p>
        </p:txBody>
      </p:sp>
      <p:sp>
        <p:nvSpPr>
          <p:cNvPr id="17" name="Flowchart: Connector 8">
            <a:extLst>
              <a:ext uri="{FF2B5EF4-FFF2-40B4-BE49-F238E27FC236}">
                <a16:creationId xmlns:a16="http://schemas.microsoft.com/office/drawing/2014/main" id="{F1335521-CE28-5C27-FFA9-D8965B145E4E}"/>
              </a:ext>
            </a:extLst>
          </p:cNvPr>
          <p:cNvSpPr>
            <a:spLocks noChangeArrowheads="1"/>
          </p:cNvSpPr>
          <p:nvPr/>
        </p:nvSpPr>
        <p:spPr bwMode="auto">
          <a:xfrm>
            <a:off x="416507" y="6808805"/>
            <a:ext cx="2286000" cy="2057400"/>
          </a:xfrm>
          <a:prstGeom prst="flowChartConnector">
            <a:avLst/>
          </a:prstGeom>
          <a:solidFill>
            <a:srgbClr val="669900"/>
          </a:solidFill>
          <a:ln w="25400">
            <a:noFill/>
            <a:round/>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pPr>
            <a:r>
              <a:rPr lang="en-US" altLang="en-US" sz="1400" b="1">
                <a:solidFill>
                  <a:schemeClr val="bg1"/>
                </a:solidFill>
                <a:ea typeface="Times New Roman" pitchFamily="18" charset="0"/>
                <a:cs typeface="Times New Roman"/>
              </a:rPr>
              <a:t>Male admissions totaled 66.5%, female admissions 33.5%</a:t>
            </a:r>
            <a:endParaRPr lang="en-US" altLang="en-US" sz="1400" b="1">
              <a:solidFill>
                <a:schemeClr val="bg1"/>
              </a:solidFill>
              <a:latin typeface="Arial" pitchFamily="34" charset="0"/>
              <a:cs typeface="Times New Roman"/>
            </a:endParaRPr>
          </a:p>
        </p:txBody>
      </p:sp>
      <p:sp>
        <p:nvSpPr>
          <p:cNvPr id="18" name="Flowchart: Connector 13">
            <a:extLst>
              <a:ext uri="{FF2B5EF4-FFF2-40B4-BE49-F238E27FC236}">
                <a16:creationId xmlns:a16="http://schemas.microsoft.com/office/drawing/2014/main" id="{D8870291-0A79-FA40-5F2E-EADE9B51F501}"/>
              </a:ext>
            </a:extLst>
          </p:cNvPr>
          <p:cNvSpPr>
            <a:spLocks noChangeArrowheads="1"/>
          </p:cNvSpPr>
          <p:nvPr/>
        </p:nvSpPr>
        <p:spPr bwMode="auto">
          <a:xfrm>
            <a:off x="4229100" y="6808805"/>
            <a:ext cx="2286000" cy="2057400"/>
          </a:xfrm>
          <a:prstGeom prst="flowChartConnector">
            <a:avLst/>
          </a:prstGeom>
          <a:solidFill>
            <a:srgbClr val="0070C0"/>
          </a:solidFill>
          <a:ln w="25400">
            <a:noFill/>
            <a:round/>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pPr>
            <a:r>
              <a:rPr lang="en-US" altLang="en-US" sz="1400" b="1">
                <a:solidFill>
                  <a:schemeClr val="bg1"/>
                </a:solidFill>
                <a:ea typeface="Times New Roman" pitchFamily="18" charset="0"/>
                <a:cs typeface="Times New Roman"/>
              </a:rPr>
              <a:t>   There were </a:t>
            </a:r>
          </a:p>
          <a:p>
            <a:pPr algn="ctr" fontAlgn="base">
              <a:spcBef>
                <a:spcPct val="0"/>
              </a:spcBef>
              <a:spcAft>
                <a:spcPct val="0"/>
              </a:spcAft>
            </a:pPr>
            <a:r>
              <a:rPr lang="en-US" altLang="en-US" sz="1400" b="1">
                <a:solidFill>
                  <a:schemeClr val="bg1"/>
                </a:solidFill>
                <a:ea typeface="Times New Roman" pitchFamily="18" charset="0"/>
                <a:cs typeface="Times New Roman"/>
              </a:rPr>
              <a:t>6 adolescents </a:t>
            </a:r>
          </a:p>
          <a:p>
            <a:pPr algn="ctr" fontAlgn="base">
              <a:spcBef>
                <a:spcPct val="0"/>
              </a:spcBef>
              <a:spcAft>
                <a:spcPct val="0"/>
              </a:spcAft>
            </a:pPr>
            <a:r>
              <a:rPr lang="en-US" altLang="en-US" sz="1400" b="1">
                <a:solidFill>
                  <a:schemeClr val="bg1"/>
                </a:solidFill>
                <a:ea typeface="Times New Roman" pitchFamily="18" charset="0"/>
                <a:cs typeface="Times New Roman"/>
              </a:rPr>
              <a:t>(≤18 yrs) treated during the year.</a:t>
            </a:r>
            <a:endParaRPr lang="en-US" altLang="en-US" sz="1400" b="1">
              <a:solidFill>
                <a:schemeClr val="bg1"/>
              </a:solidFill>
              <a:latin typeface="Arial" pitchFamily="34" charset="0"/>
              <a:cs typeface="Times New Roman"/>
            </a:endParaRPr>
          </a:p>
        </p:txBody>
      </p:sp>
      <p:pic>
        <p:nvPicPr>
          <p:cNvPr id="14" name="Picture 13">
            <a:extLst>
              <a:ext uri="{FF2B5EF4-FFF2-40B4-BE49-F238E27FC236}">
                <a16:creationId xmlns:a16="http://schemas.microsoft.com/office/drawing/2014/main" id="{16E87B48-887B-18F6-6568-6A415BCE0F0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100282" y="276688"/>
            <a:ext cx="2657437" cy="941812"/>
          </a:xfrm>
          <a:prstGeom prst="rect">
            <a:avLst/>
          </a:prstGeom>
        </p:spPr>
      </p:pic>
    </p:spTree>
    <p:extLst>
      <p:ext uri="{BB962C8B-B14F-4D97-AF65-F5344CB8AC3E}">
        <p14:creationId xmlns:p14="http://schemas.microsoft.com/office/powerpoint/2010/main" val="3510900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5800" y="515628"/>
            <a:ext cx="5486400" cy="909947"/>
          </a:xfrm>
        </p:spPr>
        <p:txBody>
          <a:bodyPr>
            <a:noAutofit/>
          </a:bodyPr>
          <a:lstStyle/>
          <a:p>
            <a:r>
              <a:rPr lang="en-US" sz="2800" dirty="0"/>
              <a:t>2025</a:t>
            </a:r>
            <a:r>
              <a:rPr lang="en-US" sz="1600" b="1" dirty="0"/>
              <a:t> </a:t>
            </a:r>
            <a:r>
              <a:rPr lang="en-US" sz="2800" dirty="0"/>
              <a:t>Harborview </a:t>
            </a:r>
            <a:br>
              <a:rPr lang="en-US" sz="2800" dirty="0"/>
            </a:br>
            <a:r>
              <a:rPr lang="en-US" sz="2800" dirty="0"/>
              <a:t>Inpatient Rehabilitation Unit</a:t>
            </a:r>
            <a:endParaRPr lang="en-US" sz="2000" dirty="0"/>
          </a:p>
        </p:txBody>
      </p:sp>
      <p:sp>
        <p:nvSpPr>
          <p:cNvPr id="8" name="TextBox 2">
            <a:extLst>
              <a:ext uri="{FF2B5EF4-FFF2-40B4-BE49-F238E27FC236}">
                <a16:creationId xmlns:a16="http://schemas.microsoft.com/office/drawing/2014/main" id="{9A0E0310-572C-4498-86A4-4133441CE6D1}"/>
              </a:ext>
            </a:extLst>
          </p:cNvPr>
          <p:cNvSpPr txBox="1"/>
          <p:nvPr/>
        </p:nvSpPr>
        <p:spPr>
          <a:xfrm>
            <a:off x="239554" y="5994113"/>
            <a:ext cx="6400800" cy="2971800"/>
          </a:xfrm>
          <a:prstGeom prst="roundRect">
            <a:avLst>
              <a:gd name="adj" fmla="val 10246"/>
            </a:avLst>
          </a:prstGeom>
          <a:solidFill>
            <a:schemeClr val="accent3">
              <a:lumMod val="75000"/>
            </a:schemeClr>
          </a:solidFill>
        </p:spPr>
        <p:txBody>
          <a:bodyPr rot="0" spcFirstLastPara="0" vert="horz" wrap="square" lIns="0" tIns="182880" rIns="0" bIns="0" numCol="1" spcCol="0" rtlCol="0" fromWordArt="0" anchor="ctr" anchorCtr="1"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latin typeface="Calibri"/>
                <a:ea typeface="Open Sans"/>
                <a:cs typeface="Open Sans"/>
              </a:rPr>
              <a:t>HARBORVIEW'S MISSION</a:t>
            </a:r>
          </a:p>
          <a:p>
            <a:pPr algn="ctr"/>
            <a:endParaRPr lang="en-US" sz="1600">
              <a:latin typeface="Calibri"/>
              <a:ea typeface="Open Sans"/>
              <a:cs typeface="Open Sans"/>
            </a:endParaRPr>
          </a:p>
          <a:p>
            <a:pPr algn="ctr"/>
            <a:r>
              <a:rPr lang="en-US" sz="1600">
                <a:latin typeface="Calibri"/>
                <a:ea typeface="Calibri"/>
                <a:cs typeface="Calibri"/>
              </a:rPr>
              <a:t>Harborview Medical Center’s inpatient rehabilitation facility serves a uniquely diverse patient population, including many individuals with complex medical conditions and significant social needs. While our rate of discharge to the community is lower than some other rehabilitation facilities, this reflects our commitment to the Harborview mission—providing high-quality, comprehensive care to all, regardless of complexity. We are proud to serve as a critical safety net for our community, helping patients with the greatest challenges take meaningful steps toward recovery.</a:t>
            </a:r>
            <a:endParaRPr lang="en-US" sz="1600">
              <a:ea typeface="Calibri"/>
              <a:cs typeface="Calibri"/>
            </a:endParaRPr>
          </a:p>
          <a:p>
            <a:endParaRPr lang="en-US" sz="1200">
              <a:latin typeface="Open Sans"/>
              <a:ea typeface="Open Sans"/>
              <a:cs typeface="Open Sans"/>
            </a:endParaRPr>
          </a:p>
        </p:txBody>
      </p:sp>
      <p:sp>
        <p:nvSpPr>
          <p:cNvPr id="7" name="TextBox 6">
            <a:extLst>
              <a:ext uri="{FF2B5EF4-FFF2-40B4-BE49-F238E27FC236}">
                <a16:creationId xmlns:a16="http://schemas.microsoft.com/office/drawing/2014/main" id="{CE9319E3-0382-4606-E1FA-1E323DCAC85A}"/>
              </a:ext>
            </a:extLst>
          </p:cNvPr>
          <p:cNvSpPr txBox="1"/>
          <p:nvPr/>
        </p:nvSpPr>
        <p:spPr>
          <a:xfrm>
            <a:off x="228600" y="4960859"/>
            <a:ext cx="6400800" cy="914400"/>
          </a:xfrm>
          <a:prstGeom prst="roundRect">
            <a:avLst/>
          </a:prstGeom>
          <a:solidFill>
            <a:schemeClr val="bg2"/>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b="1" dirty="0">
                <a:ln w="3175">
                  <a:noFill/>
                </a:ln>
                <a:solidFill>
                  <a:srgbClr val="FF0000"/>
                </a:solidFill>
                <a:ea typeface="Calibri"/>
                <a:cs typeface="Calibri"/>
              </a:rPr>
              <a:t>88% </a:t>
            </a:r>
            <a:r>
              <a:rPr lang="en-US" b="1" dirty="0">
                <a:ea typeface="Calibri"/>
                <a:cs typeface="Calibri"/>
              </a:rPr>
              <a:t>of patients are living at home 3 months post discharge</a:t>
            </a:r>
            <a:r>
              <a:rPr lang="en-US" dirty="0">
                <a:ea typeface="Calibri"/>
                <a:cs typeface="Calibri"/>
              </a:rPr>
              <a:t>. </a:t>
            </a:r>
            <a:r>
              <a:rPr lang="en-US" sz="1500" dirty="0">
                <a:ea typeface="Calibri"/>
                <a:cs typeface="Calibri"/>
              </a:rPr>
              <a:t>Patients continue to gain independence and improve their overall function to allow them to return to the community setting.</a:t>
            </a:r>
            <a:endParaRPr lang="en-US" sz="1500" dirty="0"/>
          </a:p>
        </p:txBody>
      </p:sp>
      <p:graphicFrame>
        <p:nvGraphicFramePr>
          <p:cNvPr id="4" name="Chart 3" descr="Bar chart comparing 2025 discharge destinations for Harborview Medical Center (HMC) inpatient rehabilitation patients with regional and national averages. At HMC, 61.6 percent of patients were discharged to the community or home, 23.4 percent to a long-term care facility, and 13.1 percent to a short-term general hospital. Regional rates were 80.2 percent, 10.1 percent, and 8.9 percent, respectively, and national rates were 80.8 percent, 9.3 percent, and 9.2 percent. Follow-up data show that 88 percent of HMC patients were living at home three months after discharge.">
            <a:extLst>
              <a:ext uri="{FF2B5EF4-FFF2-40B4-BE49-F238E27FC236}">
                <a16:creationId xmlns:a16="http://schemas.microsoft.com/office/drawing/2014/main" id="{9EA60194-1964-4CE1-8B98-CF367212E461}"/>
              </a:ext>
              <a:ext uri="{147F2762-F138-4A5C-976F-8EAC2B608ADB}">
                <a16:predDERef xmlns:a16="http://schemas.microsoft.com/office/drawing/2014/main" pred="{1ABFE4E5-44C7-4A53-B124-3B1B0BA42907}"/>
              </a:ext>
            </a:extLst>
          </p:cNvPr>
          <p:cNvGraphicFramePr>
            <a:graphicFrameLocks/>
          </p:cNvGraphicFramePr>
          <p:nvPr>
            <p:extLst>
              <p:ext uri="{D42A27DB-BD31-4B8C-83A1-F6EECF244321}">
                <p14:modId xmlns:p14="http://schemas.microsoft.com/office/powerpoint/2010/main" val="2026076496"/>
              </p:ext>
            </p:extLst>
          </p:nvPr>
        </p:nvGraphicFramePr>
        <p:xfrm>
          <a:off x="239554" y="1431424"/>
          <a:ext cx="6378892" cy="341058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42900" y="1430"/>
            <a:ext cx="6172200" cy="1223493"/>
          </a:xfrm>
          <a:noFill/>
        </p:spPr>
        <p:txBody>
          <a:bodyPr>
            <a:normAutofit/>
          </a:bodyPr>
          <a:lstStyle/>
          <a:p>
            <a:pPr algn="ctr"/>
            <a:r>
              <a:rPr lang="en-US" sz="3600" b="1" dirty="0"/>
              <a:t>Award Funding 2025</a:t>
            </a:r>
            <a:br>
              <a:rPr lang="en-US" sz="4000" b="1" dirty="0"/>
            </a:br>
            <a:r>
              <a:rPr lang="en-US" sz="1600" dirty="0"/>
              <a:t>UW Rehabilitation Medicine</a:t>
            </a:r>
          </a:p>
        </p:txBody>
      </p:sp>
      <p:graphicFrame>
        <p:nvGraphicFramePr>
          <p:cNvPr id="3" name="Chart 2" descr="Pie chart showing fiscal year 2025 award funding for UW Rehabilitation Medicine totaling $17.0 million. Rehabilitation Psychology &amp; Neuropsychology received the largest share at $6.5 million (38 percent). Community Partnerships received $2.3 million (14 percent), Research received $2.1 million (12 percent), VA received $1.7 million (10 percent), Other divisions received $1.4 million (8 percent), Physical Therapy received $1.0 million (6 percent), Prosthetics &amp; Orthotics received $857,000 (5 percent), Occupational Therapy received $637,000 (4 percent), and Speech-Language Pathology received $487,000 (3 percent).">
            <a:extLst>
              <a:ext uri="{FF2B5EF4-FFF2-40B4-BE49-F238E27FC236}">
                <a16:creationId xmlns:a16="http://schemas.microsoft.com/office/drawing/2014/main" id="{634B7F29-7D21-4A82-814A-AECC3E851D9E}"/>
              </a:ext>
            </a:extLst>
          </p:cNvPr>
          <p:cNvGraphicFramePr>
            <a:graphicFrameLocks/>
          </p:cNvGraphicFramePr>
          <p:nvPr>
            <p:extLst>
              <p:ext uri="{D42A27DB-BD31-4B8C-83A1-F6EECF244321}">
                <p14:modId xmlns:p14="http://schemas.microsoft.com/office/powerpoint/2010/main" val="2192713790"/>
              </p:ext>
            </p:extLst>
          </p:nvPr>
        </p:nvGraphicFramePr>
        <p:xfrm>
          <a:off x="0" y="1224923"/>
          <a:ext cx="6858000" cy="4260047"/>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D4A7DCDF-C250-4D0E-1429-2424A3B3D44D}"/>
              </a:ext>
            </a:extLst>
          </p:cNvPr>
          <p:cNvSpPr>
            <a:spLocks/>
          </p:cNvSpPr>
          <p:nvPr/>
        </p:nvSpPr>
        <p:spPr>
          <a:xfrm>
            <a:off x="4572" y="5484970"/>
            <a:ext cx="6848856" cy="3566160"/>
          </a:xfrm>
          <a:prstGeom prst="rect">
            <a:avLst/>
          </a:prstGeom>
          <a:ln w="28575">
            <a:solidFill>
              <a:schemeClr val="tx1"/>
            </a:solidFill>
          </a:ln>
        </p:spPr>
        <p:style>
          <a:lnRef idx="2">
            <a:schemeClr val="dk1"/>
          </a:lnRef>
          <a:fillRef idx="1">
            <a:schemeClr val="lt1"/>
          </a:fillRef>
          <a:effectRef idx="0">
            <a:schemeClr val="dk1"/>
          </a:effectRef>
          <a:fontRef idx="minor">
            <a:schemeClr val="dk1"/>
          </a:fontRef>
        </p:style>
        <p:txBody>
          <a:bodyPr wrap="square" rtlCol="0" anchor="t">
            <a:spAutoFit/>
          </a:bodyPr>
          <a:lstStyle/>
          <a:p>
            <a:r>
              <a:rPr lang="en-US" sz="950" b="1">
                <a:solidFill>
                  <a:schemeClr val="tx1"/>
                </a:solidFill>
              </a:rPr>
              <a:t>Community Partnerships:</a:t>
            </a:r>
            <a:r>
              <a:rPr lang="en-US" sz="950">
                <a:solidFill>
                  <a:schemeClr val="tx1"/>
                </a:solidFill>
              </a:rPr>
              <a:t> Rhonda Weiss Center, UW Employment Program,  NW ADA Center, ADA Participation Action Research Consortium, ADA National Network Knowledge Translation Center, and RRTC on Employment for People with Physical Disabilities. </a:t>
            </a:r>
          </a:p>
          <a:p>
            <a:r>
              <a:rPr lang="en-US" sz="950" b="1">
                <a:solidFill>
                  <a:schemeClr val="tx1"/>
                </a:solidFill>
              </a:rPr>
              <a:t>VA: </a:t>
            </a:r>
            <a:r>
              <a:rPr lang="en-US" sz="950">
                <a:solidFill>
                  <a:schemeClr val="tx1"/>
                </a:solidFill>
              </a:rPr>
              <a:t>VHA AMPREDICT Decision Support Tool, Optimizing Ankle-Foot Orthotic Prescription, Patient Centered Prosthetic Foot Prescription and Rehabilitation Strategy, Soltani IPA, Superiority Trial of Radiofrequency Ablation for LBP, SCIM Fellowship Grant</a:t>
            </a:r>
          </a:p>
          <a:p>
            <a:r>
              <a:rPr lang="en-US" sz="950" b="1">
                <a:solidFill>
                  <a:schemeClr val="tx1"/>
                </a:solidFill>
              </a:rPr>
              <a:t>Research:</a:t>
            </a:r>
            <a:r>
              <a:rPr lang="en-US" sz="950">
                <a:solidFill>
                  <a:schemeClr val="tx1"/>
                </a:solidFill>
              </a:rPr>
              <a:t> Burn Model Systems, DMD Epigenetic Mechanisms and Advancing Small Molecule Therapies, Roles of FXR1 in Health and Myopathy, Cross-Species Preclinical Platform to Enhance Translation of New Medicine, Genetic Medicine Approaches to Treat Orphan Diseases, </a:t>
            </a:r>
            <a:r>
              <a:rPr lang="en-US" sz="950" err="1">
                <a:solidFill>
                  <a:schemeClr val="tx1"/>
                </a:solidFill>
              </a:rPr>
              <a:t>OStim</a:t>
            </a:r>
            <a:r>
              <a:rPr lang="en-US" sz="950">
                <a:solidFill>
                  <a:schemeClr val="tx1"/>
                </a:solidFill>
              </a:rPr>
              <a:t> to Treat SCI</a:t>
            </a:r>
          </a:p>
          <a:p>
            <a:r>
              <a:rPr lang="en-US" sz="950" b="1">
                <a:solidFill>
                  <a:schemeClr val="tx1"/>
                </a:solidFill>
              </a:rPr>
              <a:t>Physical Therapy: </a:t>
            </a:r>
            <a:r>
              <a:rPr lang="en-US" sz="950">
                <a:solidFill>
                  <a:schemeClr val="tx1"/>
                </a:solidFill>
              </a:rPr>
              <a:t>Mobile Health Exercises for IPF, New Oximeter for Exercise, Ableism and Health, Gait Training in Infants with Down Syndrome, Sitting and Reaching for Young Children with Cerebral Palsy, LEARRN LHS, Older Adults with CLBP and MCC, Acute </a:t>
            </a:r>
            <a:r>
              <a:rPr lang="en-US" sz="950" err="1">
                <a:solidFill>
                  <a:schemeClr val="tx1"/>
                </a:solidFill>
              </a:rPr>
              <a:t>tSCS</a:t>
            </a:r>
            <a:r>
              <a:rPr lang="en-US" sz="950">
                <a:solidFill>
                  <a:schemeClr val="tx1"/>
                </a:solidFill>
              </a:rPr>
              <a:t> for Autonomic Recovery, Closed-Loop </a:t>
            </a:r>
            <a:r>
              <a:rPr lang="en-US" sz="950" err="1">
                <a:solidFill>
                  <a:schemeClr val="tx1"/>
                </a:solidFill>
              </a:rPr>
              <a:t>tSCS</a:t>
            </a:r>
            <a:endParaRPr lang="en-US" sz="950">
              <a:solidFill>
                <a:schemeClr val="tx1"/>
              </a:solidFill>
            </a:endParaRPr>
          </a:p>
          <a:p>
            <a:r>
              <a:rPr lang="en-US" sz="950" b="1">
                <a:solidFill>
                  <a:schemeClr val="tx1"/>
                </a:solidFill>
              </a:rPr>
              <a:t>Occupational Therapy: </a:t>
            </a:r>
            <a:r>
              <a:rPr lang="en-US" sz="950">
                <a:solidFill>
                  <a:schemeClr val="tx1"/>
                </a:solidFill>
              </a:rPr>
              <a:t>Early Intervention for PAE for FAS, Efficacy of IPASS-R, Impacts of Post-Acute Payment, ADRD Disparities in Home Health</a:t>
            </a:r>
          </a:p>
          <a:p>
            <a:r>
              <a:rPr lang="en-US" sz="950" b="1">
                <a:solidFill>
                  <a:schemeClr val="tx1"/>
                </a:solidFill>
              </a:rPr>
              <a:t>Speech &amp; Language: </a:t>
            </a:r>
            <a:r>
              <a:rPr lang="en-US" sz="950">
                <a:solidFill>
                  <a:schemeClr val="tx1"/>
                </a:solidFill>
              </a:rPr>
              <a:t>Communicative PRO and Stress, Reducing Social Isolation for Adults, Listener Training for People with Parkinson’s, Biopsychosocial Approach in Adolescents with Down Syndrome</a:t>
            </a:r>
          </a:p>
          <a:p>
            <a:r>
              <a:rPr lang="en-US" sz="950" b="1">
                <a:solidFill>
                  <a:schemeClr val="tx1"/>
                </a:solidFill>
              </a:rPr>
              <a:t>Rehab Psych: </a:t>
            </a:r>
            <a:r>
              <a:rPr lang="en-US" sz="950">
                <a:solidFill>
                  <a:schemeClr val="tx1"/>
                </a:solidFill>
              </a:rPr>
              <a:t>Cognitive Function in MS, SCI Cognitive Screen, </a:t>
            </a:r>
            <a:r>
              <a:rPr lang="en-US" sz="950" err="1">
                <a:solidFill>
                  <a:schemeClr val="tx1"/>
                </a:solidFill>
              </a:rPr>
              <a:t>BeHEALTHY</a:t>
            </a:r>
            <a:r>
              <a:rPr lang="en-US" sz="950">
                <a:solidFill>
                  <a:schemeClr val="tx1"/>
                </a:solidFill>
              </a:rPr>
              <a:t> Program, Improving CPS in SCI, Motivational Interviewing in SCI Rehab, TBI Model Systems, Exercise for MDD in MS, MS Needs for Tech MBTC, TBI SEQUELAE FOR AD, Treatment of Pain after TBI, Neurodegeneration in TBI, Leveraging TBIMS for Late Effects TBI, ENRICH Brain Health Study, On-TRACC, Spinal Cord Injury Model Systems, I-HEAL for Veterans and Service Members with TBI, Mobility and Ableism after SCI, MOD Study, Music4Pain Network, MM and HYP Lab Study, LGS Caregiver Study, Outcomes after </a:t>
            </a:r>
            <a:r>
              <a:rPr lang="en-US" sz="950" err="1">
                <a:solidFill>
                  <a:schemeClr val="tx1"/>
                </a:solidFill>
              </a:rPr>
              <a:t>mTBI</a:t>
            </a:r>
            <a:r>
              <a:rPr lang="en-US" sz="950">
                <a:solidFill>
                  <a:schemeClr val="tx1"/>
                </a:solidFill>
              </a:rPr>
              <a:t>, M&amp;M Study, Post-TBI Sleep Disruption, GPE for Rehab Psych, Telehealth Intervention for Fatigue in Adults with MS, ARRT Policy, ACT for Healthcare</a:t>
            </a:r>
          </a:p>
          <a:p>
            <a:r>
              <a:rPr lang="en-US" sz="950" b="1">
                <a:solidFill>
                  <a:schemeClr val="tx1"/>
                </a:solidFill>
              </a:rPr>
              <a:t>Prosthetics &amp; Orthotics:</a:t>
            </a:r>
            <a:r>
              <a:rPr lang="en-US" sz="950">
                <a:solidFill>
                  <a:schemeClr val="tx1"/>
                </a:solidFill>
              </a:rPr>
              <a:t> Myoelectric Orthosis, Uneven Surface Training, WALKCP, Hip Muscle Co-Contraction, Prothesis Awareness, Myoelectric Control in people with </a:t>
            </a:r>
            <a:r>
              <a:rPr lang="en-US" sz="950" err="1">
                <a:solidFill>
                  <a:schemeClr val="tx1"/>
                </a:solidFill>
              </a:rPr>
              <a:t>Transradial</a:t>
            </a:r>
            <a:r>
              <a:rPr lang="en-US" sz="950">
                <a:solidFill>
                  <a:schemeClr val="tx1"/>
                </a:solidFill>
              </a:rPr>
              <a:t> Amputation, Grief Measurement after Amputation, Bionic Prosthesis</a:t>
            </a:r>
          </a:p>
          <a:p>
            <a:r>
              <a:rPr lang="en-US" sz="950" b="1">
                <a:solidFill>
                  <a:schemeClr val="tx1"/>
                </a:solidFill>
              </a:rPr>
              <a:t>Other: </a:t>
            </a:r>
            <a:r>
              <a:rPr lang="en-US" sz="950">
                <a:solidFill>
                  <a:schemeClr val="tx1"/>
                </a:solidFill>
              </a:rPr>
              <a:t>IPR after Firearm-Related Injury, Long Covid Clinic, Rehab Medicine Scientist Training Program, Essential Tremor Study, SARS-CoV-2 Infection and Risk of Cognitive Decline.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pPr algn="ctr"/>
            <a:r>
              <a:rPr lang="en-US" sz="3600" b="1" dirty="0"/>
              <a:t>Model Systems 2011-2025</a:t>
            </a:r>
            <a:br>
              <a:rPr lang="en-US" sz="3600" dirty="0"/>
            </a:br>
            <a:r>
              <a:rPr lang="en-US" sz="2400" dirty="0"/>
              <a:t>Harborview Inpatient Rehabilitation Unit</a:t>
            </a:r>
            <a:endParaRPr lang="en-US" sz="3600" dirty="0"/>
          </a:p>
        </p:txBody>
      </p:sp>
      <p:sp>
        <p:nvSpPr>
          <p:cNvPr id="5" name="Rectangle 4">
            <a:extLst>
              <a:ext uri="{FF2B5EF4-FFF2-40B4-BE49-F238E27FC236}">
                <a16:creationId xmlns:a16="http://schemas.microsoft.com/office/drawing/2014/main" id="{0320BF33-C8F1-47D5-8606-6F5011655C18}"/>
              </a:ext>
            </a:extLst>
          </p:cNvPr>
          <p:cNvSpPr/>
          <p:nvPr/>
        </p:nvSpPr>
        <p:spPr>
          <a:xfrm>
            <a:off x="31621" y="1810738"/>
            <a:ext cx="3429000" cy="646331"/>
          </a:xfrm>
          <a:prstGeom prst="rect">
            <a:avLst/>
          </a:prstGeom>
        </p:spPr>
        <p:txBody>
          <a:bodyPr>
            <a:spAutoFit/>
          </a:bodyPr>
          <a:lstStyle/>
          <a:p>
            <a:pPr algn="ctr"/>
            <a:r>
              <a:rPr lang="en-US">
                <a:ln w="0"/>
                <a:solidFill>
                  <a:srgbClr val="669900"/>
                </a:solidFill>
                <a:effectLst>
                  <a:outerShdw blurRad="38100" dist="19050" dir="2700000" algn="tl" rotWithShape="0">
                    <a:schemeClr val="dk1">
                      <a:alpha val="40000"/>
                    </a:schemeClr>
                  </a:outerShdw>
                </a:effectLst>
              </a:rPr>
              <a:t>Northwest Regional Spinal Cord Injury System </a:t>
            </a:r>
          </a:p>
        </p:txBody>
      </p:sp>
      <p:sp>
        <p:nvSpPr>
          <p:cNvPr id="3" name="Content Placeholder 2"/>
          <p:cNvSpPr>
            <a:spLocks noGrp="1"/>
          </p:cNvSpPr>
          <p:nvPr>
            <p:ph sz="half" idx="2"/>
          </p:nvPr>
        </p:nvSpPr>
        <p:spPr>
          <a:xfrm>
            <a:off x="375370" y="2616901"/>
            <a:ext cx="2914650" cy="4963760"/>
          </a:xfrm>
        </p:spPr>
        <p:txBody>
          <a:bodyPr>
            <a:noAutofit/>
          </a:bodyPr>
          <a:lstStyle/>
          <a:p>
            <a:pPr marL="91440" indent="0">
              <a:buNone/>
            </a:pPr>
            <a:r>
              <a:rPr lang="en-US" sz="1200"/>
              <a:t>The Northwest Regional Spinal Cord Injury System (NWRSCIS) is centered within the Department of Rehabilitation Medicine at University of Washington Medical Center and Harborview Medical Center. </a:t>
            </a:r>
          </a:p>
          <a:p>
            <a:pPr marL="91440" indent="0">
              <a:buNone/>
            </a:pPr>
            <a:endParaRPr lang="en-US" sz="1200" b="1"/>
          </a:p>
          <a:p>
            <a:pPr marL="91440" indent="0">
              <a:buNone/>
            </a:pPr>
            <a:r>
              <a:rPr lang="en-US" sz="1200" b="1"/>
              <a:t>The mission of the NWRSCIS is to improve the lives of people with SCI through excellent patient care, research and education. </a:t>
            </a:r>
            <a:r>
              <a:rPr lang="en-US" sz="1200"/>
              <a:t>We are continuing to follow individuals enrolled in the SCI Model System funded by the National Institute on Disability, Independent Living, and Rehabilitation Research (NIDILRR). We disseminate the most useful, evidence-based information to people with SCI, their families, and professionals through our education forum presentations, written materials and videos posted on our website: </a:t>
            </a:r>
            <a:r>
              <a:rPr lang="en-US" sz="1200">
                <a:hlinkClick r:id="rId3" action="ppaction://hlinkfile"/>
              </a:rPr>
              <a:t>sci.washington.edu</a:t>
            </a:r>
            <a:r>
              <a:rPr lang="en-US" sz="1200"/>
              <a:t> and on our YouTube channel: </a:t>
            </a:r>
            <a:r>
              <a:rPr lang="en-US" sz="1200">
                <a:hlinkClick r:id="rId4"/>
              </a:rPr>
              <a:t>https://www.youtube.com/user/UWSpinalCordInjury</a:t>
            </a:r>
            <a:r>
              <a:rPr lang="en-US" sz="1200"/>
              <a:t>. Faculty have continued to publish scientific studies from data obtained through NIDILRR-funded research.</a:t>
            </a:r>
          </a:p>
          <a:p>
            <a:pPr marL="91440" indent="0">
              <a:buNone/>
            </a:pPr>
            <a:endParaRPr lang="en-US" sz="1200"/>
          </a:p>
        </p:txBody>
      </p:sp>
      <p:sp>
        <p:nvSpPr>
          <p:cNvPr id="11" name="Rectangle 10">
            <a:extLst>
              <a:ext uri="{FF2B5EF4-FFF2-40B4-BE49-F238E27FC236}">
                <a16:creationId xmlns:a16="http://schemas.microsoft.com/office/drawing/2014/main" id="{B9348523-5240-4C22-A44A-4D1B3D3BD1E6}"/>
              </a:ext>
            </a:extLst>
          </p:cNvPr>
          <p:cNvSpPr/>
          <p:nvPr/>
        </p:nvSpPr>
        <p:spPr>
          <a:xfrm>
            <a:off x="3324012" y="1810737"/>
            <a:ext cx="3429000" cy="646331"/>
          </a:xfrm>
          <a:prstGeom prst="rect">
            <a:avLst/>
          </a:prstGeom>
        </p:spPr>
        <p:txBody>
          <a:bodyPr>
            <a:spAutoFit/>
          </a:bodyPr>
          <a:lstStyle/>
          <a:p>
            <a:pPr algn="ctr"/>
            <a:r>
              <a:rPr lang="en-US">
                <a:ln w="0"/>
                <a:solidFill>
                  <a:srgbClr val="0070C0"/>
                </a:solidFill>
                <a:effectLst>
                  <a:outerShdw blurRad="38100" dist="19050" dir="2700000" algn="tl" rotWithShape="0">
                    <a:schemeClr val="dk1">
                      <a:alpha val="40000"/>
                    </a:schemeClr>
                  </a:outerShdw>
                </a:effectLst>
              </a:rPr>
              <a:t>The University of Washington TBI Model System</a:t>
            </a:r>
          </a:p>
        </p:txBody>
      </p:sp>
      <p:sp>
        <p:nvSpPr>
          <p:cNvPr id="8" name="Content Placeholder 7"/>
          <p:cNvSpPr>
            <a:spLocks noGrp="1"/>
          </p:cNvSpPr>
          <p:nvPr>
            <p:ph sz="quarter" idx="4"/>
          </p:nvPr>
        </p:nvSpPr>
        <p:spPr>
          <a:xfrm>
            <a:off x="3596790" y="2616901"/>
            <a:ext cx="2914650" cy="4963760"/>
          </a:xfrm>
        </p:spPr>
        <p:txBody>
          <a:bodyPr anchor="t">
            <a:noAutofit/>
          </a:bodyPr>
          <a:lstStyle/>
          <a:p>
            <a:pPr marL="0" indent="0">
              <a:buNone/>
            </a:pPr>
            <a:r>
              <a:rPr lang="en-US" sz="1200"/>
              <a:t>The University of Washington Traumatic Brain Injury Model System (TBIMS) successfully competed to be one of 16 centers funded by the National Institute on Disability, Independent Living, and Rehabilitation Research (NIDRR) for 2017-2022 (Grant 90DPTB008).</a:t>
            </a:r>
            <a:br>
              <a:rPr lang="en-US" sz="1200"/>
            </a:br>
            <a:br>
              <a:rPr lang="en-US" sz="1200"/>
            </a:br>
            <a:r>
              <a:rPr lang="en-US" sz="1200" b="1"/>
              <a:t>Our goal is to promote the health, well being, and recovery of persons with TBI by applying knowledge from cutting edge research into our clinical care.</a:t>
            </a:r>
            <a:r>
              <a:rPr lang="en-US" sz="1200"/>
              <a:t> UWTBIMS research areas include treatment of chronic pain after TBI, learning about physical activity in the first year after TBI, gaining knowledge on return to driving, and learning more about cognitive function over time following a TBI.  We are also partnering with other funding partners to improve the transition from inpatient rehabilitation to the community and assessing sleep apnea after TBI.  We continue to provide educational opportunities to the community in partnership with BIAWA by providing expert speakers on a variety of topics. Newsletters and educational materials are also available on our website. We are currently working on developing graphic educational tools on topics in TBI.  More information on our TBIMS investigators, projects, and educational materials can be found at </a:t>
            </a:r>
            <a:r>
              <a:rPr lang="en-US" sz="1200" u="sng">
                <a:hlinkClick r:id="rId5"/>
              </a:rPr>
              <a:t>www.tbi.washington.edu</a:t>
            </a:r>
            <a:r>
              <a:rPr lang="en-US" sz="120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17305" y="515857"/>
            <a:ext cx="6375180" cy="944448"/>
          </a:xfrm>
          <a:noFill/>
        </p:spPr>
        <p:txBody>
          <a:bodyPr>
            <a:noAutofit/>
          </a:bodyPr>
          <a:lstStyle/>
          <a:p>
            <a:pPr algn="ctr"/>
            <a:r>
              <a:rPr lang="en-US" sz="3600" b="1" dirty="0">
                <a:solidFill>
                  <a:schemeClr val="tx2">
                    <a:lumMod val="75000"/>
                  </a:schemeClr>
                </a:solidFill>
              </a:rPr>
              <a:t>Panels, Groups, and Activities</a:t>
            </a:r>
          </a:p>
        </p:txBody>
      </p:sp>
      <p:sp>
        <p:nvSpPr>
          <p:cNvPr id="8" name="Content Placeholder 7"/>
          <p:cNvSpPr>
            <a:spLocks noGrp="1"/>
          </p:cNvSpPr>
          <p:nvPr>
            <p:ph sz="half" idx="2"/>
          </p:nvPr>
        </p:nvSpPr>
        <p:spPr>
          <a:xfrm>
            <a:off x="241410" y="1452540"/>
            <a:ext cx="6375180" cy="6754654"/>
          </a:xfrm>
        </p:spPr>
        <p:txBody>
          <a:bodyPr vert="horz" lIns="91440" tIns="45720" rIns="91440" bIns="45720" rtlCol="0" anchor="t">
            <a:noAutofit/>
          </a:bodyPr>
          <a:lstStyle/>
          <a:p>
            <a:pPr lvl="0"/>
            <a:r>
              <a:rPr lang="en-US" sz="1800">
                <a:ln w="0"/>
                <a:effectLst>
                  <a:outerShdw blurRad="38100" dist="19050" dir="2700000" algn="tl" rotWithShape="0">
                    <a:schemeClr val="dk1">
                      <a:alpha val="40000"/>
                    </a:schemeClr>
                  </a:outerShdw>
                </a:effectLst>
              </a:rPr>
              <a:t>The University of Washington and Harborview Medical Center</a:t>
            </a:r>
            <a:r>
              <a:rPr lang="en-US" sz="1800">
                <a:solidFill>
                  <a:prstClr val="black"/>
                </a:solidFill>
              </a:rPr>
              <a:t> </a:t>
            </a:r>
            <a:r>
              <a:rPr lang="en-US" sz="1400"/>
              <a:t>sponsor ongoing events to educate and assist former patients as well as the general public. Examples include: </a:t>
            </a:r>
            <a:endParaRPr lang="en-US" sz="600"/>
          </a:p>
          <a:p>
            <a:pPr lvl="1"/>
            <a:r>
              <a:rPr lang="en-US" sz="1400"/>
              <a:t>Spinal Cord Injury Forum</a:t>
            </a:r>
            <a:endParaRPr lang="en-US" sz="1400">
              <a:ea typeface="Calibri"/>
              <a:cs typeface="Calibri"/>
            </a:endParaRPr>
          </a:p>
          <a:p>
            <a:pPr lvl="1"/>
            <a:r>
              <a:rPr lang="en-US" sz="1400"/>
              <a:t>Amputee Support Group</a:t>
            </a:r>
            <a:endParaRPr lang="en-US" sz="1400">
              <a:ea typeface="Calibri"/>
              <a:cs typeface="Calibri"/>
            </a:endParaRPr>
          </a:p>
          <a:p>
            <a:pPr lvl="1"/>
            <a:r>
              <a:rPr lang="en-US" sz="1400"/>
              <a:t>Brain Injury Information and Support Group</a:t>
            </a:r>
            <a:endParaRPr lang="en-US" sz="1400">
              <a:ea typeface="Calibri"/>
              <a:cs typeface="Calibri"/>
            </a:endParaRPr>
          </a:p>
          <a:p>
            <a:pPr lvl="1"/>
            <a:r>
              <a:rPr lang="en-US" sz="1400"/>
              <a:t>Stroke and Head Injury Caregiver Support Group</a:t>
            </a:r>
            <a:endParaRPr lang="en-US" sz="1400">
              <a:ea typeface="Calibri"/>
              <a:cs typeface="Calibri"/>
            </a:endParaRPr>
          </a:p>
          <a:p>
            <a:pPr lvl="1"/>
            <a:r>
              <a:rPr lang="en-US" sz="1400"/>
              <a:t>Young Adults with TBI Support Group</a:t>
            </a:r>
            <a:endParaRPr lang="en-US" sz="1400">
              <a:ea typeface="Calibri"/>
              <a:cs typeface="Calibri"/>
            </a:endParaRPr>
          </a:p>
          <a:p>
            <a:pPr lvl="1">
              <a:buNone/>
            </a:pPr>
            <a:endParaRPr lang="en-US" sz="600"/>
          </a:p>
          <a:p>
            <a:r>
              <a:rPr lang="en-US" sz="1800">
                <a:ln w="0"/>
                <a:effectLst>
                  <a:outerShdw blurRad="38100" dist="19050" dir="2700000" algn="tl" rotWithShape="0">
                    <a:schemeClr val="dk1">
                      <a:alpha val="40000"/>
                    </a:schemeClr>
                  </a:outerShdw>
                </a:effectLst>
              </a:rPr>
              <a:t>The Assistive Technology Board </a:t>
            </a:r>
            <a:r>
              <a:rPr lang="en-US" sz="1400">
                <a:solidFill>
                  <a:prstClr val="black"/>
                </a:solidFill>
              </a:rPr>
              <a:t>celebrated its third anniversary this year.  The board is comprised of patients, families, clinicians and industry leaders with a focus on facilitating education, resource allocation, development, and collaboration related to assistive technology needs in spinal cord injury rehabilitation.   </a:t>
            </a:r>
            <a:endParaRPr lang="en-US" sz="1400">
              <a:solidFill>
                <a:prstClr val="black"/>
              </a:solidFill>
              <a:ea typeface="Calibri"/>
              <a:cs typeface="Calibri"/>
            </a:endParaRPr>
          </a:p>
          <a:p>
            <a:endParaRPr lang="en-US" sz="1400"/>
          </a:p>
          <a:p>
            <a:r>
              <a:rPr lang="en-US" sz="1800">
                <a:ln w="0"/>
                <a:effectLst>
                  <a:outerShdw blurRad="38100" dist="19050" dir="2700000" algn="tl" rotWithShape="0">
                    <a:schemeClr val="dk1">
                      <a:alpha val="40000"/>
                    </a:schemeClr>
                  </a:outerShdw>
                </a:effectLst>
              </a:rPr>
              <a:t>The SCI Peer Program </a:t>
            </a:r>
            <a:r>
              <a:rPr lang="en-US" sz="1400">
                <a:solidFill>
                  <a:prstClr val="black"/>
                </a:solidFill>
              </a:rPr>
              <a:t>strives to match newly injured patients, who are interested, to a person in the community who has successfully adjusted to living with an SCI. Our peers have had similar life experiences and this provides an opportunity for the exchange of information, support, encouragement, and presenting a positive role model.</a:t>
            </a:r>
            <a:endParaRPr lang="en-US" sz="1400">
              <a:solidFill>
                <a:prstClr val="black"/>
              </a:solidFill>
              <a:ea typeface="Calibri"/>
              <a:cs typeface="Calibri"/>
            </a:endParaRPr>
          </a:p>
          <a:p>
            <a:endParaRPr lang="en-US" sz="1400">
              <a:solidFill>
                <a:prstClr val="black"/>
              </a:solidFill>
            </a:endParaRPr>
          </a:p>
          <a:p>
            <a:r>
              <a:rPr lang="en-US" sz="1800">
                <a:ln w="0"/>
                <a:effectLst>
                  <a:outerShdw blurRad="38100" dist="19050" dir="2700000" algn="tl" rotWithShape="0">
                    <a:schemeClr val="dk1">
                      <a:alpha val="40000"/>
                    </a:schemeClr>
                  </a:outerShdw>
                </a:effectLst>
              </a:rPr>
              <a:t>The Spinal Cord Injury Forum </a:t>
            </a:r>
            <a:r>
              <a:rPr lang="en-US" sz="1400">
                <a:solidFill>
                  <a:prstClr val="black"/>
                </a:solidFill>
              </a:rPr>
              <a:t>is an educational program for persons with SCI and their friends, family members, caregivers, and health providers, held at the UW Medical Center. The forum provides current information on a variety of topics relevant to the SCI community, such as maintaining good nutrition, bladder management, assistive technology, fertility after SCI, recreational activities, and recovery research. </a:t>
            </a:r>
            <a:r>
              <a:rPr lang="en-US" sz="1100">
                <a:hlinkClick r:id="rId3"/>
              </a:rPr>
              <a:t>Northwest Regional Spinal Cord Injury System (washington.edu)</a:t>
            </a:r>
            <a:endParaRPr lang="en-US" sz="400"/>
          </a:p>
          <a:p>
            <a:endParaRPr lang="en-US" sz="1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17305" y="515857"/>
            <a:ext cx="6375180" cy="944448"/>
          </a:xfrm>
          <a:noFill/>
        </p:spPr>
        <p:txBody>
          <a:bodyPr>
            <a:noAutofit/>
          </a:bodyPr>
          <a:lstStyle/>
          <a:p>
            <a:pPr algn="ctr"/>
            <a:r>
              <a:rPr lang="en-US" sz="3600" b="1" dirty="0">
                <a:solidFill>
                  <a:schemeClr val="tx2">
                    <a:lumMod val="75000"/>
                  </a:schemeClr>
                </a:solidFill>
              </a:rPr>
              <a:t>Panels, Groups, and Activities</a:t>
            </a:r>
            <a:br>
              <a:rPr lang="en-US" sz="3600" b="1" dirty="0">
                <a:solidFill>
                  <a:schemeClr val="tx2">
                    <a:lumMod val="75000"/>
                  </a:schemeClr>
                </a:solidFill>
              </a:rPr>
            </a:br>
            <a:r>
              <a:rPr lang="en-US" sz="1600" b="1" dirty="0">
                <a:solidFill>
                  <a:schemeClr val="tx2">
                    <a:lumMod val="75000"/>
                  </a:schemeClr>
                </a:solidFill>
              </a:rPr>
              <a:t>(continued)</a:t>
            </a:r>
          </a:p>
        </p:txBody>
      </p:sp>
      <p:sp>
        <p:nvSpPr>
          <p:cNvPr id="8" name="Content Placeholder 7"/>
          <p:cNvSpPr>
            <a:spLocks noGrp="1"/>
          </p:cNvSpPr>
          <p:nvPr>
            <p:ph sz="half" idx="2"/>
          </p:nvPr>
        </p:nvSpPr>
        <p:spPr>
          <a:xfrm>
            <a:off x="241410" y="1452540"/>
            <a:ext cx="6375180" cy="6754654"/>
          </a:xfrm>
        </p:spPr>
        <p:txBody>
          <a:bodyPr vert="horz" lIns="91440" tIns="45720" rIns="91440" bIns="45720" rtlCol="0" anchor="t">
            <a:noAutofit/>
          </a:bodyPr>
          <a:lstStyle/>
          <a:p>
            <a:pPr lvl="1">
              <a:buNone/>
            </a:pPr>
            <a:endParaRPr lang="en-US" sz="600"/>
          </a:p>
          <a:p>
            <a:r>
              <a:rPr lang="en-US" sz="1800">
                <a:ln w="0"/>
                <a:effectLst>
                  <a:outerShdw blurRad="38100" dist="19050" dir="2700000" algn="tl" rotWithShape="0">
                    <a:schemeClr val="dk1">
                      <a:alpha val="40000"/>
                    </a:schemeClr>
                  </a:outerShdw>
                </a:effectLst>
              </a:rPr>
              <a:t>The Amputee Support Group </a:t>
            </a:r>
            <a:r>
              <a:rPr lang="en-US" sz="1400">
                <a:solidFill>
                  <a:prstClr val="black"/>
                </a:solidFill>
              </a:rPr>
              <a:t>is held every Tuesday from 11:00-12:30 at 4 West Hospital, Room 73 (except holidays). The group offers a place for amputees and their family members to connect with others who have faced similar challenges. This is a fantastic place to get information and/or support and is open to the community.</a:t>
            </a:r>
            <a:r>
              <a:rPr lang="en-US" sz="1400">
                <a:solidFill>
                  <a:schemeClr val="accent3"/>
                </a:solidFill>
              </a:rPr>
              <a:t> </a:t>
            </a:r>
            <a:r>
              <a:rPr lang="en-US" sz="1100">
                <a:hlinkClick r:id="rId3"/>
              </a:rPr>
              <a:t>Harborview Amputee Support Group (uw.edu)</a:t>
            </a:r>
            <a:endParaRPr lang="en-US" sz="1400">
              <a:solidFill>
                <a:schemeClr val="accent3"/>
              </a:solidFill>
            </a:endParaRPr>
          </a:p>
          <a:p>
            <a:endParaRPr lang="en-US" sz="1400">
              <a:solidFill>
                <a:prstClr val="black"/>
              </a:solidFill>
            </a:endParaRPr>
          </a:p>
          <a:p>
            <a:r>
              <a:rPr lang="en-US" sz="1800">
                <a:ln w="0"/>
                <a:effectLst>
                  <a:outerShdw blurRad="38100" dist="19050" dir="2700000" algn="tl" rotWithShape="0">
                    <a:schemeClr val="dk1">
                      <a:alpha val="40000"/>
                    </a:schemeClr>
                  </a:outerShdw>
                </a:effectLst>
              </a:rPr>
              <a:t>Brain Injury Information and Support Group</a:t>
            </a:r>
            <a:r>
              <a:rPr lang="en-US" sz="1400">
                <a:ln w="0"/>
                <a:effectLst>
                  <a:outerShdw blurRad="38100" dist="19050" dir="2700000" algn="tl" rotWithShape="0">
                    <a:schemeClr val="dk1">
                      <a:alpha val="40000"/>
                    </a:schemeClr>
                  </a:outerShdw>
                </a:effectLst>
              </a:rPr>
              <a:t> </a:t>
            </a:r>
            <a:r>
              <a:rPr lang="en-US" sz="1400">
                <a:solidFill>
                  <a:prstClr val="black"/>
                </a:solidFill>
              </a:rPr>
              <a:t>is held once a week to provide support for families and friends of current HMC patients (critical care/acute/inpatient/outpatient). This group is facilitated by Harborview staff and others who have experienced brain injuries to not only answer questions, but also to provide supportive listening and additional resources. </a:t>
            </a:r>
            <a:r>
              <a:rPr lang="en-US" sz="1100">
                <a:hlinkClick r:id="rId4"/>
              </a:rPr>
              <a:t>Homepage Articles - The Weekly Harborview Brain Injury Support... (uwmedicine.org)</a:t>
            </a:r>
            <a:endParaRPr lang="en-US" sz="1400">
              <a:solidFill>
                <a:prstClr val="black"/>
              </a:solidFill>
            </a:endParaRPr>
          </a:p>
          <a:p>
            <a:pPr marL="0" indent="0">
              <a:buNone/>
            </a:pPr>
            <a:endParaRPr lang="en-US" sz="1400">
              <a:solidFill>
                <a:prstClr val="black"/>
              </a:solidFill>
            </a:endParaRPr>
          </a:p>
          <a:p>
            <a:r>
              <a:rPr lang="en-US" sz="1800">
                <a:ln w="0"/>
                <a:effectLst>
                  <a:outerShdw blurRad="38100" dist="19050" dir="2700000" algn="tl" rotWithShape="0">
                    <a:schemeClr val="dk1">
                      <a:alpha val="40000"/>
                    </a:schemeClr>
                  </a:outerShdw>
                </a:effectLst>
              </a:rPr>
              <a:t>The HMC Stroke Support Group </a:t>
            </a:r>
            <a:r>
              <a:rPr lang="en-US" sz="1400">
                <a:solidFill>
                  <a:prstClr val="black"/>
                </a:solidFill>
              </a:rPr>
              <a:t>is a free resource available to stroke survivors and family members seeking additional support.   To help lay the foundation for recovery and transition into a life after stroke, members of the HMC Stroke Team will be available to answer questions and review education topics such as risk factors, social resources, medication management, and life after discharge.  This group meets every 4</a:t>
            </a:r>
            <a:r>
              <a:rPr lang="en-US" sz="1400" baseline="30000">
                <a:solidFill>
                  <a:prstClr val="black"/>
                </a:solidFill>
              </a:rPr>
              <a:t>th</a:t>
            </a:r>
            <a:r>
              <a:rPr lang="en-US" sz="1400">
                <a:solidFill>
                  <a:prstClr val="black"/>
                </a:solidFill>
              </a:rPr>
              <a:t> Tuesday from 10:00 am–11:00 am at NJB 671 (HMC).</a:t>
            </a:r>
            <a:r>
              <a:rPr lang="en-US" sz="1400">
                <a:solidFill>
                  <a:srgbClr val="FF0000"/>
                </a:solidFill>
              </a:rPr>
              <a:t> </a:t>
            </a:r>
            <a:endParaRPr lang="en-US" sz="1400">
              <a:solidFill>
                <a:schemeClr val="accent3">
                  <a:lumMod val="60000"/>
                  <a:lumOff val="40000"/>
                </a:schemeClr>
              </a:solidFill>
            </a:endParaRPr>
          </a:p>
          <a:p>
            <a:endParaRPr lang="en-US" sz="1400">
              <a:solidFill>
                <a:srgbClr val="FF0000"/>
              </a:solidFill>
              <a:ea typeface="Calibri"/>
              <a:cs typeface="Calibri"/>
            </a:endParaRPr>
          </a:p>
          <a:p>
            <a:r>
              <a:rPr lang="en-US" sz="1800">
                <a:ea typeface="Calibri"/>
                <a:cs typeface="Calibri"/>
              </a:rPr>
              <a:t>The Inpatient Rehab Patient and Family Advisory Panel </a:t>
            </a:r>
            <a:r>
              <a:rPr lang="en-US" sz="1400">
                <a:ea typeface="Calibri"/>
                <a:cs typeface="Calibri"/>
              </a:rPr>
              <a:t>is held biannually.   Former patients and family members are invited to attend and provide feedback on their rehabilitation stay.   Offering suggestions on how our rehabilitation team can improve, what strengths we should continue to foster and how the environment impacted their stay. </a:t>
            </a:r>
          </a:p>
          <a:p>
            <a:pPr marL="0" indent="0">
              <a:buNone/>
            </a:pPr>
            <a:endParaRPr lang="en-US" sz="1800">
              <a:ea typeface="Calibri"/>
              <a:cs typeface="Calibri"/>
            </a:endParaRPr>
          </a:p>
        </p:txBody>
      </p:sp>
    </p:spTree>
    <p:extLst>
      <p:ext uri="{BB962C8B-B14F-4D97-AF65-F5344CB8AC3E}">
        <p14:creationId xmlns:p14="http://schemas.microsoft.com/office/powerpoint/2010/main" val="958886745"/>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073E87"/>
      </a:dk2>
      <a:lt2>
        <a:srgbClr val="C6E7FC"/>
      </a:lt2>
      <a:accent1>
        <a:srgbClr val="31B6FD"/>
      </a:accent1>
      <a:accent2>
        <a:srgbClr val="FF6566"/>
      </a:accent2>
      <a:accent3>
        <a:srgbClr val="5BD078"/>
      </a:accent3>
      <a:accent4>
        <a:srgbClr val="DF5BBC"/>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150e5544-ac34-4b48-af6a-90097b280fb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2040A7350140642ADE372F0623944ED" ma:contentTypeVersion="18" ma:contentTypeDescription="Create a new document." ma:contentTypeScope="" ma:versionID="9cfb84c74b65cb6d894a3b5fd989e476">
  <xsd:schema xmlns:xsd="http://www.w3.org/2001/XMLSchema" xmlns:xs="http://www.w3.org/2001/XMLSchema" xmlns:p="http://schemas.microsoft.com/office/2006/metadata/properties" xmlns:ns3="150e5544-ac34-4b48-af6a-90097b280fb7" xmlns:ns4="3115969a-fe4f-4ed2-983c-ce381fda6c84" targetNamespace="http://schemas.microsoft.com/office/2006/metadata/properties" ma:root="true" ma:fieldsID="19615e32512536c0eeeb07dc8f196f2c" ns3:_="" ns4:_="">
    <xsd:import namespace="150e5544-ac34-4b48-af6a-90097b280fb7"/>
    <xsd:import namespace="3115969a-fe4f-4ed2-983c-ce381fda6c8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MediaServiceSearchProperties" minOccurs="0"/>
                <xsd:element ref="ns3:_activity" minOccurs="0"/>
                <xsd:element ref="ns3:MediaServiceObjectDetectorVersion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0e5544-ac34-4b48-af6a-90097b280f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activity" ma:index="23" nillable="true" ma:displayName="_activity" ma:hidden="true" ma:internalName="_activity">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115969a-fe4f-4ed2-983c-ce381fda6c8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76F070-7AAE-40E7-B870-6F04500B7D5A}">
  <ds:schemaRefs>
    <ds:schemaRef ds:uri="150e5544-ac34-4b48-af6a-90097b280fb7"/>
    <ds:schemaRef ds:uri="3115969a-fe4f-4ed2-983c-ce381fda6c8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4C8D119-765A-4F77-8CF9-AC766AE3A35C}">
  <ds:schemaRefs>
    <ds:schemaRef ds:uri="150e5544-ac34-4b48-af6a-90097b280fb7"/>
    <ds:schemaRef ds:uri="3115969a-fe4f-4ed2-983c-ce381fda6c8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AEAA177-C8F5-4E95-9157-343AC9B6F737}">
  <ds:schemaRefs>
    <ds:schemaRef ds:uri="http://schemas.microsoft.com/sharepoint/v3/contenttype/forms"/>
  </ds:schemaRefs>
</ds:datastoreItem>
</file>

<file path=docMetadata/LabelInfo.xml><?xml version="1.0" encoding="utf-8"?>
<clbl:labelList xmlns:clbl="http://schemas.microsoft.com/office/2020/mipLabelMetadata">
  <clbl:label id="{f6b6dd5b-f02f-441a-99a0-162ac5060bd2}" enabled="0" method="" siteId="{f6b6dd5b-f02f-441a-99a0-162ac5060bd2}" removed="1"/>
</clbl:labelList>
</file>

<file path=docProps/app.xml><?xml version="1.0" encoding="utf-8"?>
<Properties xmlns="http://schemas.openxmlformats.org/officeDocument/2006/extended-properties" xmlns:vt="http://schemas.openxmlformats.org/officeDocument/2006/docPropsVTypes">
  <Template/>
  <TotalTime>0</TotalTime>
  <Words>3303</Words>
  <Application>Microsoft Office PowerPoint</Application>
  <PresentationFormat>On-screen Show (4:3)</PresentationFormat>
  <Paragraphs>151</Paragraphs>
  <Slides>12</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Courier New</vt:lpstr>
      <vt:lpstr>Open Sans</vt:lpstr>
      <vt:lpstr>Times New Roman</vt:lpstr>
      <vt:lpstr>Office Theme</vt:lpstr>
      <vt:lpstr>2025 ANNUAL REPORT Harborview Medical Center A DESIGNATED LEVEL I TRAUMA CENTER Inpatient Rehabilitation Unit</vt:lpstr>
      <vt:lpstr>2025 Harborview Inpatient Rehabilitation Unit</vt:lpstr>
      <vt:lpstr>Patient satisfaction outcomes </vt:lpstr>
      <vt:lpstr>Patient stats</vt:lpstr>
      <vt:lpstr>2025 Harborview  Inpatient Rehabilitation Unit</vt:lpstr>
      <vt:lpstr>Award Funding 2025 UW Rehabilitation Medicine</vt:lpstr>
      <vt:lpstr>Model Systems 2011-2025 Harborview Inpatient Rehabilitation Unit</vt:lpstr>
      <vt:lpstr>Panels, Groups, and Activities</vt:lpstr>
      <vt:lpstr>Panels, Groups, and Activities (continued)</vt:lpstr>
      <vt:lpstr>2025 Publications</vt:lpstr>
      <vt:lpstr>2025 Publications (continued)</vt:lpstr>
      <vt:lpstr>Harborview Medical Center Inpatient Trauma Rehabilitation   325 9th Avenue, Box 359818 Seattle, Washington 98104</vt:lpstr>
    </vt:vector>
  </TitlesOfParts>
  <Company>UW Medicine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Sarah Schatz</dc:creator>
  <cp:lastModifiedBy>Melinda Johnston</cp:lastModifiedBy>
  <cp:revision>3</cp:revision>
  <cp:lastPrinted>2025-07-30T21:06:15Z</cp:lastPrinted>
  <dcterms:created xsi:type="dcterms:W3CDTF">2011-04-14T18:10:14Z</dcterms:created>
  <dcterms:modified xsi:type="dcterms:W3CDTF">2026-08-18T19:40:09Z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0x01010012040A7350140642ADE372F0623944ED</vt:lpwstr>
  </property>
</Properties>
</file>